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317" r:id="rId3"/>
    <p:sldId id="260" r:id="rId4"/>
    <p:sldId id="262" r:id="rId5"/>
    <p:sldId id="264" r:id="rId6"/>
    <p:sldId id="316" r:id="rId7"/>
    <p:sldId id="265" r:id="rId8"/>
    <p:sldId id="299" r:id="rId9"/>
    <p:sldId id="303" r:id="rId10"/>
    <p:sldId id="305" r:id="rId11"/>
    <p:sldId id="306" r:id="rId12"/>
    <p:sldId id="267" r:id="rId13"/>
    <p:sldId id="282" r:id="rId14"/>
    <p:sldId id="283" r:id="rId15"/>
    <p:sldId id="269" r:id="rId16"/>
    <p:sldId id="270" r:id="rId17"/>
    <p:sldId id="271" r:id="rId18"/>
    <p:sldId id="285" r:id="rId19"/>
    <p:sldId id="311" r:id="rId20"/>
    <p:sldId id="310" r:id="rId21"/>
    <p:sldId id="287" r:id="rId22"/>
    <p:sldId id="293" r:id="rId23"/>
    <p:sldId id="291" r:id="rId24"/>
    <p:sldId id="314" r:id="rId25"/>
    <p:sldId id="268" r:id="rId26"/>
    <p:sldId id="295" r:id="rId27"/>
    <p:sldId id="312" r:id="rId28"/>
    <p:sldId id="290" r:id="rId29"/>
    <p:sldId id="309" r:id="rId30"/>
    <p:sldId id="308" r:id="rId31"/>
    <p:sldId id="278" r:id="rId3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6E68"/>
    <a:srgbClr val="383333"/>
    <a:srgbClr val="E8303B"/>
    <a:srgbClr val="ED1C24"/>
    <a:srgbClr val="5DA9DD"/>
    <a:srgbClr val="0099D2"/>
    <a:srgbClr val="4267B2"/>
    <a:srgbClr val="EF4129"/>
    <a:srgbClr val="F8E08E"/>
    <a:srgbClr val="FEF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2" autoAdjust="0"/>
    <p:restoredTop sz="90000" autoAdjust="0"/>
  </p:normalViewPr>
  <p:slideViewPr>
    <p:cSldViewPr snapToGrid="0" snapToObjects="1">
      <p:cViewPr varScale="1">
        <p:scale>
          <a:sx n="62" d="100"/>
          <a:sy n="62" d="100"/>
        </p:scale>
        <p:origin x="90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Research\South%20Africa\Obesity%20Pregnancy\Analysis\docs\BMI%20and%20pregnacy%20outcome%20Manuscript\BMI%20and%20pregnancy%20outcome%20analysis_v3.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Research\South%20Africa\Obesity%20Pregnancy\Analysis\docs\BMI%20and%20pregnacy%20outcome%20Manuscript\BMI%20and%20pregnancy%20outcome%20analysis_v3.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Research\South%20Africa\Obesity%20Pregnancy\Analysis\docs\BMI%20and%20pregnacy%20outcome%20Manuscript\BMI%20and%20pregnancy%20outcome%20analysis_v3.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Research\South%20Africa\Obesity%20Pregnancy\Analysis\docs\BMI%20and%20pregnacy%20outcome%20Manuscript\BMI%20and%20pregnancy%20outcome%20analysis_v3.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HIV-uninfected (N=413)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681-4E0F-B239-6992EE89697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26%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681-4E0F-B239-6992EE89697C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26%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681-4E0F-B239-6992EE89697C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45%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681-4E0F-B239-6992EE8969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Sheet1!$A$2:$B$5</c:f>
              <c:strCache>
                <c:ptCount val="4"/>
                <c:pt idx="0">
                  <c:v>Underweight
 (&lt;18.5)</c:v>
                </c:pt>
                <c:pt idx="1">
                  <c:v>Normal  
(18.5 - &lt;25.0)</c:v>
                </c:pt>
                <c:pt idx="2">
                  <c:v>Overweight
(25.0 - &lt;30.0)</c:v>
                </c:pt>
                <c:pt idx="3">
                  <c:v>Obese 
(≥ 30.0)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3.1</c:v>
                </c:pt>
                <c:pt idx="1">
                  <c:v>25.8</c:v>
                </c:pt>
                <c:pt idx="2">
                  <c:v>26.3</c:v>
                </c:pt>
                <c:pt idx="3">
                  <c:v>44.9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70-4DDA-9D54-6BB3C8DA4909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HIV-Infected (N=413)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681-4E0F-B239-6992EE89697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681-4E0F-B239-6992EE89697C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29%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681-4E0F-B239-6992EE89697C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36%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681-4E0F-B239-6992EE8969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Sheet1!$E$2:$E$5</c:f>
              <c:numCache>
                <c:formatCode>General</c:formatCode>
                <c:ptCount val="4"/>
                <c:pt idx="0">
                  <c:v>4.8</c:v>
                </c:pt>
                <c:pt idx="1">
                  <c:v>30.8</c:v>
                </c:pt>
                <c:pt idx="2">
                  <c:v>28.7</c:v>
                </c:pt>
                <c:pt idx="3">
                  <c:v>35.6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70-4DDA-9D54-6BB3C8DA49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617882496"/>
        <c:axId val="617882824"/>
      </c:barChart>
      <c:catAx>
        <c:axId val="617882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617882824"/>
        <c:crosses val="autoZero"/>
        <c:auto val="1"/>
        <c:lblAlgn val="ctr"/>
        <c:lblOffset val="100"/>
        <c:noMultiLvlLbl val="0"/>
      </c:catAx>
      <c:valAx>
        <c:axId val="617882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1788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HIV-uninfected (N=413)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681-4E0F-B239-6992EE89697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26%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681-4E0F-B239-6992EE89697C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26%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681-4E0F-B239-6992EE89697C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45%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681-4E0F-B239-6992EE8969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Sheet1!$A$2:$B$5</c:f>
              <c:strCache>
                <c:ptCount val="4"/>
                <c:pt idx="0">
                  <c:v>Underweight
 (&lt;18.5)</c:v>
                </c:pt>
                <c:pt idx="1">
                  <c:v>Normal  
(18.5 - &lt;25.0)</c:v>
                </c:pt>
                <c:pt idx="2">
                  <c:v>Overweight
(25.0 - &lt;30.0)</c:v>
                </c:pt>
                <c:pt idx="3">
                  <c:v>Obese 
(≥ 30.0)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3.1</c:v>
                </c:pt>
                <c:pt idx="1">
                  <c:v>25.8</c:v>
                </c:pt>
                <c:pt idx="2">
                  <c:v>26.3</c:v>
                </c:pt>
                <c:pt idx="3">
                  <c:v>44.9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70-4DDA-9D54-6BB3C8DA4909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HIV-Infected (N=413)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681-4E0F-B239-6992EE89697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681-4E0F-B239-6992EE89697C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29%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681-4E0F-B239-6992EE89697C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36%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681-4E0F-B239-6992EE8969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Sheet1!$E$2:$E$5</c:f>
              <c:numCache>
                <c:formatCode>General</c:formatCode>
                <c:ptCount val="4"/>
                <c:pt idx="0">
                  <c:v>4.8</c:v>
                </c:pt>
                <c:pt idx="1">
                  <c:v>30.8</c:v>
                </c:pt>
                <c:pt idx="2">
                  <c:v>28.7</c:v>
                </c:pt>
                <c:pt idx="3">
                  <c:v>35.6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70-4DDA-9D54-6BB3C8DA49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617882496"/>
        <c:axId val="617882824"/>
      </c:barChart>
      <c:catAx>
        <c:axId val="617882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617882824"/>
        <c:crosses val="autoZero"/>
        <c:auto val="1"/>
        <c:lblAlgn val="ctr"/>
        <c:lblOffset val="100"/>
        <c:noMultiLvlLbl val="0"/>
      </c:catAx>
      <c:valAx>
        <c:axId val="617882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1788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Overall (N=877)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 2. BMI preg desc'!$B$3</c:f>
              <c:strCache>
                <c:ptCount val="1"/>
                <c:pt idx="0">
                  <c:v>Cesarean (N=264)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2. BMI preg desc'!$A$4:$A$7</c:f>
              <c:strCache>
                <c:ptCount val="4"/>
                <c:pt idx="0">
                  <c:v>Underweight</c:v>
                </c:pt>
                <c:pt idx="1">
                  <c:v>Normal</c:v>
                </c:pt>
                <c:pt idx="2">
                  <c:v>Overweight</c:v>
                </c:pt>
                <c:pt idx="3">
                  <c:v>Obese</c:v>
                </c:pt>
              </c:strCache>
            </c:strRef>
          </c:cat>
          <c:val>
            <c:numRef>
              <c:f>'Fig 2. BMI preg desc'!$B$4:$B$7</c:f>
              <c:numCache>
                <c:formatCode>0</c:formatCode>
                <c:ptCount val="4"/>
                <c:pt idx="0">
                  <c:v>3.4</c:v>
                </c:pt>
                <c:pt idx="1">
                  <c:v>20.100000000000001</c:v>
                </c:pt>
                <c:pt idx="2">
                  <c:v>23.5</c:v>
                </c:pt>
                <c:pt idx="3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67-4153-8C53-049F517BC62C}"/>
            </c:ext>
          </c:extLst>
        </c:ser>
        <c:ser>
          <c:idx val="1"/>
          <c:order val="1"/>
          <c:tx>
            <c:strRef>
              <c:f>'Fig 2. BMI preg desc'!$C$3</c:f>
              <c:strCache>
                <c:ptCount val="1"/>
                <c:pt idx="0">
                  <c:v>Preterm (N=80)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2. BMI preg desc'!$A$4:$A$7</c:f>
              <c:strCache>
                <c:ptCount val="4"/>
                <c:pt idx="0">
                  <c:v>Underweight</c:v>
                </c:pt>
                <c:pt idx="1">
                  <c:v>Normal</c:v>
                </c:pt>
                <c:pt idx="2">
                  <c:v>Overweight</c:v>
                </c:pt>
                <c:pt idx="3">
                  <c:v>Obese</c:v>
                </c:pt>
              </c:strCache>
            </c:strRef>
          </c:cat>
          <c:val>
            <c:numRef>
              <c:f>'Fig 2. BMI preg desc'!$C$4:$C$7</c:f>
              <c:numCache>
                <c:formatCode>0</c:formatCode>
                <c:ptCount val="4"/>
                <c:pt idx="0">
                  <c:v>5</c:v>
                </c:pt>
                <c:pt idx="1">
                  <c:v>32.5</c:v>
                </c:pt>
                <c:pt idx="2">
                  <c:v>21.3</c:v>
                </c:pt>
                <c:pt idx="3">
                  <c:v>41.2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67-4153-8C53-049F517BC62C}"/>
            </c:ext>
          </c:extLst>
        </c:ser>
        <c:ser>
          <c:idx val="2"/>
          <c:order val="2"/>
          <c:tx>
            <c:strRef>
              <c:f>'Fig 2. BMI preg desc'!$D$3</c:f>
              <c:strCache>
                <c:ptCount val="1"/>
                <c:pt idx="0">
                  <c:v>LBW (N=82)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2. BMI preg desc'!$A$4:$A$7</c:f>
              <c:strCache>
                <c:ptCount val="4"/>
                <c:pt idx="0">
                  <c:v>Underweight</c:v>
                </c:pt>
                <c:pt idx="1">
                  <c:v>Normal</c:v>
                </c:pt>
                <c:pt idx="2">
                  <c:v>Overweight</c:v>
                </c:pt>
                <c:pt idx="3">
                  <c:v>Obese</c:v>
                </c:pt>
              </c:strCache>
            </c:strRef>
          </c:cat>
          <c:val>
            <c:numRef>
              <c:f>'Fig 2. BMI preg desc'!$D$4:$D$7</c:f>
              <c:numCache>
                <c:formatCode>0</c:formatCode>
                <c:ptCount val="4"/>
                <c:pt idx="0">
                  <c:v>6.1</c:v>
                </c:pt>
                <c:pt idx="1">
                  <c:v>34.200000000000003</c:v>
                </c:pt>
                <c:pt idx="2">
                  <c:v>23.2</c:v>
                </c:pt>
                <c:pt idx="3">
                  <c:v>36.6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67-4153-8C53-049F517BC62C}"/>
            </c:ext>
          </c:extLst>
        </c:ser>
        <c:ser>
          <c:idx val="3"/>
          <c:order val="3"/>
          <c:tx>
            <c:strRef>
              <c:f>'Fig 2. BMI preg desc'!$E$3</c:f>
              <c:strCache>
                <c:ptCount val="1"/>
                <c:pt idx="0">
                  <c:v>SGA (N=90)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2. BMI preg desc'!$A$4:$A$7</c:f>
              <c:strCache>
                <c:ptCount val="4"/>
                <c:pt idx="0">
                  <c:v>Underweight</c:v>
                </c:pt>
                <c:pt idx="1">
                  <c:v>Normal</c:v>
                </c:pt>
                <c:pt idx="2">
                  <c:v>Overweight</c:v>
                </c:pt>
                <c:pt idx="3">
                  <c:v>Obese</c:v>
                </c:pt>
              </c:strCache>
            </c:strRef>
          </c:cat>
          <c:val>
            <c:numRef>
              <c:f>'Fig 2. BMI preg desc'!$E$4:$E$7</c:f>
              <c:numCache>
                <c:formatCode>0</c:formatCode>
                <c:ptCount val="4"/>
                <c:pt idx="0">
                  <c:v>7.8</c:v>
                </c:pt>
                <c:pt idx="1">
                  <c:v>30</c:v>
                </c:pt>
                <c:pt idx="2">
                  <c:v>23.3</c:v>
                </c:pt>
                <c:pt idx="3">
                  <c:v>38.9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67-4153-8C53-049F517BC62C}"/>
            </c:ext>
          </c:extLst>
        </c:ser>
        <c:ser>
          <c:idx val="4"/>
          <c:order val="4"/>
          <c:tx>
            <c:strRef>
              <c:f>'Fig 2. BMI preg desc'!$F$3</c:f>
              <c:strCache>
                <c:ptCount val="1"/>
                <c:pt idx="0">
                  <c:v>LGA (N=90)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2. BMI preg desc'!$A$4:$A$7</c:f>
              <c:strCache>
                <c:ptCount val="4"/>
                <c:pt idx="0">
                  <c:v>Underweight</c:v>
                </c:pt>
                <c:pt idx="1">
                  <c:v>Normal</c:v>
                </c:pt>
                <c:pt idx="2">
                  <c:v>Overweight</c:v>
                </c:pt>
                <c:pt idx="3">
                  <c:v>Obese</c:v>
                </c:pt>
              </c:strCache>
            </c:strRef>
          </c:cat>
          <c:val>
            <c:numRef>
              <c:f>'Fig 2. BMI preg desc'!$F$4:$F$7</c:f>
              <c:numCache>
                <c:formatCode>0</c:formatCode>
                <c:ptCount val="4"/>
                <c:pt idx="0">
                  <c:v>2.2000000000000002</c:v>
                </c:pt>
                <c:pt idx="1">
                  <c:v>24.4</c:v>
                </c:pt>
                <c:pt idx="2">
                  <c:v>20</c:v>
                </c:pt>
                <c:pt idx="3">
                  <c:v>53.3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67-4153-8C53-049F517BC6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2997448"/>
        <c:axId val="512999416"/>
      </c:barChart>
      <c:catAx>
        <c:axId val="512997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2999416"/>
        <c:crosses val="autoZero"/>
        <c:auto val="1"/>
        <c:lblAlgn val="ctr"/>
        <c:lblOffset val="100"/>
        <c:noMultiLvlLbl val="0"/>
      </c:catAx>
      <c:valAx>
        <c:axId val="512999416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Proportion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997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Overall (N=877)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 2. BMI preg desc'!$B$3</c:f>
              <c:strCache>
                <c:ptCount val="1"/>
                <c:pt idx="0">
                  <c:v>Cesarean (N=264)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2. BMI preg desc'!$A$4:$A$7</c:f>
              <c:strCache>
                <c:ptCount val="4"/>
                <c:pt idx="0">
                  <c:v>Underweight</c:v>
                </c:pt>
                <c:pt idx="1">
                  <c:v>Normal</c:v>
                </c:pt>
                <c:pt idx="2">
                  <c:v>Overweight</c:v>
                </c:pt>
                <c:pt idx="3">
                  <c:v>Obese</c:v>
                </c:pt>
              </c:strCache>
            </c:strRef>
          </c:cat>
          <c:val>
            <c:numRef>
              <c:f>'Fig 2. BMI preg desc'!$B$4:$B$7</c:f>
              <c:numCache>
                <c:formatCode>0</c:formatCode>
                <c:ptCount val="4"/>
                <c:pt idx="0">
                  <c:v>3.4</c:v>
                </c:pt>
                <c:pt idx="1">
                  <c:v>20.100000000000001</c:v>
                </c:pt>
                <c:pt idx="2">
                  <c:v>23.5</c:v>
                </c:pt>
                <c:pt idx="3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67-4153-8C53-049F517BC62C}"/>
            </c:ext>
          </c:extLst>
        </c:ser>
        <c:ser>
          <c:idx val="1"/>
          <c:order val="1"/>
          <c:tx>
            <c:strRef>
              <c:f>'Fig 2. BMI preg desc'!$C$3</c:f>
              <c:strCache>
                <c:ptCount val="1"/>
                <c:pt idx="0">
                  <c:v>Preterm (N=80)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2. BMI preg desc'!$A$4:$A$7</c:f>
              <c:strCache>
                <c:ptCount val="4"/>
                <c:pt idx="0">
                  <c:v>Underweight</c:v>
                </c:pt>
                <c:pt idx="1">
                  <c:v>Normal</c:v>
                </c:pt>
                <c:pt idx="2">
                  <c:v>Overweight</c:v>
                </c:pt>
                <c:pt idx="3">
                  <c:v>Obese</c:v>
                </c:pt>
              </c:strCache>
            </c:strRef>
          </c:cat>
          <c:val>
            <c:numRef>
              <c:f>'Fig 2. BMI preg desc'!$C$4:$C$7</c:f>
              <c:numCache>
                <c:formatCode>0</c:formatCode>
                <c:ptCount val="4"/>
                <c:pt idx="0">
                  <c:v>5</c:v>
                </c:pt>
                <c:pt idx="1">
                  <c:v>32.5</c:v>
                </c:pt>
                <c:pt idx="2">
                  <c:v>21.3</c:v>
                </c:pt>
                <c:pt idx="3">
                  <c:v>41.2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67-4153-8C53-049F517BC62C}"/>
            </c:ext>
          </c:extLst>
        </c:ser>
        <c:ser>
          <c:idx val="2"/>
          <c:order val="2"/>
          <c:tx>
            <c:strRef>
              <c:f>'Fig 2. BMI preg desc'!$D$3</c:f>
              <c:strCache>
                <c:ptCount val="1"/>
                <c:pt idx="0">
                  <c:v>LBW (N=82)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2. BMI preg desc'!$A$4:$A$7</c:f>
              <c:strCache>
                <c:ptCount val="4"/>
                <c:pt idx="0">
                  <c:v>Underweight</c:v>
                </c:pt>
                <c:pt idx="1">
                  <c:v>Normal</c:v>
                </c:pt>
                <c:pt idx="2">
                  <c:v>Overweight</c:v>
                </c:pt>
                <c:pt idx="3">
                  <c:v>Obese</c:v>
                </c:pt>
              </c:strCache>
            </c:strRef>
          </c:cat>
          <c:val>
            <c:numRef>
              <c:f>'Fig 2. BMI preg desc'!$D$4:$D$7</c:f>
              <c:numCache>
                <c:formatCode>0</c:formatCode>
                <c:ptCount val="4"/>
                <c:pt idx="0">
                  <c:v>6.1</c:v>
                </c:pt>
                <c:pt idx="1">
                  <c:v>34.200000000000003</c:v>
                </c:pt>
                <c:pt idx="2">
                  <c:v>23.2</c:v>
                </c:pt>
                <c:pt idx="3">
                  <c:v>36.6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67-4153-8C53-049F517BC62C}"/>
            </c:ext>
          </c:extLst>
        </c:ser>
        <c:ser>
          <c:idx val="3"/>
          <c:order val="3"/>
          <c:tx>
            <c:strRef>
              <c:f>'Fig 2. BMI preg desc'!$E$3</c:f>
              <c:strCache>
                <c:ptCount val="1"/>
                <c:pt idx="0">
                  <c:v>SGA (N=90)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2. BMI preg desc'!$A$4:$A$7</c:f>
              <c:strCache>
                <c:ptCount val="4"/>
                <c:pt idx="0">
                  <c:v>Underweight</c:v>
                </c:pt>
                <c:pt idx="1">
                  <c:v>Normal</c:v>
                </c:pt>
                <c:pt idx="2">
                  <c:v>Overweight</c:v>
                </c:pt>
                <c:pt idx="3">
                  <c:v>Obese</c:v>
                </c:pt>
              </c:strCache>
            </c:strRef>
          </c:cat>
          <c:val>
            <c:numRef>
              <c:f>'Fig 2. BMI preg desc'!$E$4:$E$7</c:f>
              <c:numCache>
                <c:formatCode>0</c:formatCode>
                <c:ptCount val="4"/>
                <c:pt idx="0">
                  <c:v>7.8</c:v>
                </c:pt>
                <c:pt idx="1">
                  <c:v>30</c:v>
                </c:pt>
                <c:pt idx="2">
                  <c:v>23.3</c:v>
                </c:pt>
                <c:pt idx="3">
                  <c:v>38.9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67-4153-8C53-049F517BC62C}"/>
            </c:ext>
          </c:extLst>
        </c:ser>
        <c:ser>
          <c:idx val="4"/>
          <c:order val="4"/>
          <c:tx>
            <c:strRef>
              <c:f>'Fig 2. BMI preg desc'!$F$3</c:f>
              <c:strCache>
                <c:ptCount val="1"/>
                <c:pt idx="0">
                  <c:v>LGA (N=90)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2. BMI preg desc'!$A$4:$A$7</c:f>
              <c:strCache>
                <c:ptCount val="4"/>
                <c:pt idx="0">
                  <c:v>Underweight</c:v>
                </c:pt>
                <c:pt idx="1">
                  <c:v>Normal</c:v>
                </c:pt>
                <c:pt idx="2">
                  <c:v>Overweight</c:v>
                </c:pt>
                <c:pt idx="3">
                  <c:v>Obese</c:v>
                </c:pt>
              </c:strCache>
            </c:strRef>
          </c:cat>
          <c:val>
            <c:numRef>
              <c:f>'Fig 2. BMI preg desc'!$F$4:$F$7</c:f>
              <c:numCache>
                <c:formatCode>0</c:formatCode>
                <c:ptCount val="4"/>
                <c:pt idx="0">
                  <c:v>2.2000000000000002</c:v>
                </c:pt>
                <c:pt idx="1">
                  <c:v>24.4</c:v>
                </c:pt>
                <c:pt idx="2">
                  <c:v>20</c:v>
                </c:pt>
                <c:pt idx="3">
                  <c:v>53.3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67-4153-8C53-049F517BC6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2997448"/>
        <c:axId val="512999416"/>
      </c:barChart>
      <c:catAx>
        <c:axId val="512997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2999416"/>
        <c:crosses val="autoZero"/>
        <c:auto val="1"/>
        <c:lblAlgn val="ctr"/>
        <c:lblOffset val="100"/>
        <c:noMultiLvlLbl val="0"/>
      </c:catAx>
      <c:valAx>
        <c:axId val="512999416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Proportion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997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HIV-infected (n=464)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 2. BMI preg desc'!$B$30</c:f>
              <c:strCache>
                <c:ptCount val="1"/>
                <c:pt idx="0">
                  <c:v>Cesarean (N=116)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2. BMI preg desc'!$A$31:$A$34</c:f>
              <c:strCache>
                <c:ptCount val="4"/>
                <c:pt idx="0">
                  <c:v>Underweight</c:v>
                </c:pt>
                <c:pt idx="1">
                  <c:v>Normal</c:v>
                </c:pt>
                <c:pt idx="2">
                  <c:v>Overweight</c:v>
                </c:pt>
                <c:pt idx="3">
                  <c:v>Obese</c:v>
                </c:pt>
              </c:strCache>
            </c:strRef>
          </c:cat>
          <c:val>
            <c:numRef>
              <c:f>'Fig 2. BMI preg desc'!$B$31:$B$34</c:f>
              <c:numCache>
                <c:formatCode>0</c:formatCode>
                <c:ptCount val="4"/>
                <c:pt idx="0">
                  <c:v>6</c:v>
                </c:pt>
                <c:pt idx="1">
                  <c:v>20.7</c:v>
                </c:pt>
                <c:pt idx="2">
                  <c:v>27.6</c:v>
                </c:pt>
                <c:pt idx="3">
                  <c:v>45.7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79-4ED5-95EE-A1EFEE9DA64C}"/>
            </c:ext>
          </c:extLst>
        </c:ser>
        <c:ser>
          <c:idx val="1"/>
          <c:order val="1"/>
          <c:tx>
            <c:strRef>
              <c:f>'Fig 2. BMI preg desc'!$C$30</c:f>
              <c:strCache>
                <c:ptCount val="1"/>
                <c:pt idx="0">
                  <c:v>Preterm (N=43)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2. BMI preg desc'!$A$31:$A$34</c:f>
              <c:strCache>
                <c:ptCount val="4"/>
                <c:pt idx="0">
                  <c:v>Underweight</c:v>
                </c:pt>
                <c:pt idx="1">
                  <c:v>Normal</c:v>
                </c:pt>
                <c:pt idx="2">
                  <c:v>Overweight</c:v>
                </c:pt>
                <c:pt idx="3">
                  <c:v>Obese</c:v>
                </c:pt>
              </c:strCache>
            </c:strRef>
          </c:cat>
          <c:val>
            <c:numRef>
              <c:f>'Fig 2. BMI preg desc'!$C$31:$C$34</c:f>
              <c:numCache>
                <c:formatCode>0</c:formatCode>
                <c:ptCount val="4"/>
                <c:pt idx="0">
                  <c:v>9.3000000000000007</c:v>
                </c:pt>
                <c:pt idx="1">
                  <c:v>37.200000000000003</c:v>
                </c:pt>
                <c:pt idx="2">
                  <c:v>20.9</c:v>
                </c:pt>
                <c:pt idx="3">
                  <c:v>32.6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79-4ED5-95EE-A1EFEE9DA64C}"/>
            </c:ext>
          </c:extLst>
        </c:ser>
        <c:ser>
          <c:idx val="2"/>
          <c:order val="2"/>
          <c:tx>
            <c:strRef>
              <c:f>'Fig 2. BMI preg desc'!$D$30</c:f>
              <c:strCache>
                <c:ptCount val="1"/>
                <c:pt idx="0">
                  <c:v>LBW (N=47)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2. BMI preg desc'!$A$31:$A$34</c:f>
              <c:strCache>
                <c:ptCount val="4"/>
                <c:pt idx="0">
                  <c:v>Underweight</c:v>
                </c:pt>
                <c:pt idx="1">
                  <c:v>Normal</c:v>
                </c:pt>
                <c:pt idx="2">
                  <c:v>Overweight</c:v>
                </c:pt>
                <c:pt idx="3">
                  <c:v>Obese</c:v>
                </c:pt>
              </c:strCache>
            </c:strRef>
          </c:cat>
          <c:val>
            <c:numRef>
              <c:f>'Fig 2. BMI preg desc'!$D$31:$D$34</c:f>
              <c:numCache>
                <c:formatCode>0</c:formatCode>
                <c:ptCount val="4"/>
                <c:pt idx="0">
                  <c:v>10.6</c:v>
                </c:pt>
                <c:pt idx="1">
                  <c:v>40.4</c:v>
                </c:pt>
                <c:pt idx="2">
                  <c:v>23.4</c:v>
                </c:pt>
                <c:pt idx="3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79-4ED5-95EE-A1EFEE9DA64C}"/>
            </c:ext>
          </c:extLst>
        </c:ser>
        <c:ser>
          <c:idx val="3"/>
          <c:order val="3"/>
          <c:tx>
            <c:strRef>
              <c:f>'Fig 2. BMI preg desc'!$E$30</c:f>
              <c:strCache>
                <c:ptCount val="1"/>
                <c:pt idx="0">
                  <c:v>SGA (N=45)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2. BMI preg desc'!$A$31:$A$34</c:f>
              <c:strCache>
                <c:ptCount val="4"/>
                <c:pt idx="0">
                  <c:v>Underweight</c:v>
                </c:pt>
                <c:pt idx="1">
                  <c:v>Normal</c:v>
                </c:pt>
                <c:pt idx="2">
                  <c:v>Overweight</c:v>
                </c:pt>
                <c:pt idx="3">
                  <c:v>Obese</c:v>
                </c:pt>
              </c:strCache>
            </c:strRef>
          </c:cat>
          <c:val>
            <c:numRef>
              <c:f>'Fig 2. BMI preg desc'!$E$31:$E$34</c:f>
              <c:numCache>
                <c:formatCode>0</c:formatCode>
                <c:ptCount val="4"/>
                <c:pt idx="0">
                  <c:v>6.7</c:v>
                </c:pt>
                <c:pt idx="1">
                  <c:v>37.799999999999997</c:v>
                </c:pt>
                <c:pt idx="2">
                  <c:v>24.4</c:v>
                </c:pt>
                <c:pt idx="3">
                  <c:v>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79-4ED5-95EE-A1EFEE9DA64C}"/>
            </c:ext>
          </c:extLst>
        </c:ser>
        <c:ser>
          <c:idx val="4"/>
          <c:order val="4"/>
          <c:tx>
            <c:strRef>
              <c:f>'Fig 2. BMI preg desc'!$F$30</c:f>
              <c:strCache>
                <c:ptCount val="1"/>
                <c:pt idx="0">
                  <c:v>LGA (N=26)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2. BMI preg desc'!$A$31:$A$34</c:f>
              <c:strCache>
                <c:ptCount val="4"/>
                <c:pt idx="0">
                  <c:v>Underweight</c:v>
                </c:pt>
                <c:pt idx="1">
                  <c:v>Normal</c:v>
                </c:pt>
                <c:pt idx="2">
                  <c:v>Overweight</c:v>
                </c:pt>
                <c:pt idx="3">
                  <c:v>Obese</c:v>
                </c:pt>
              </c:strCache>
            </c:strRef>
          </c:cat>
          <c:val>
            <c:numRef>
              <c:f>'Fig 2. BMI preg desc'!$F$31:$F$34</c:f>
              <c:numCache>
                <c:formatCode>0</c:formatCode>
                <c:ptCount val="4"/>
                <c:pt idx="0">
                  <c:v>7.7</c:v>
                </c:pt>
                <c:pt idx="1">
                  <c:v>38.5</c:v>
                </c:pt>
                <c:pt idx="2">
                  <c:v>23.1</c:v>
                </c:pt>
                <c:pt idx="3">
                  <c:v>30.8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79-4ED5-95EE-A1EFEE9DA6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1365200"/>
        <c:axId val="511360608"/>
      </c:barChart>
      <c:catAx>
        <c:axId val="51136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1360608"/>
        <c:crosses val="autoZero"/>
        <c:auto val="1"/>
        <c:lblAlgn val="ctr"/>
        <c:lblOffset val="100"/>
        <c:noMultiLvlLbl val="0"/>
      </c:catAx>
      <c:valAx>
        <c:axId val="511360608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Proportion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36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HIV-uninfected</a:t>
            </a:r>
            <a:r>
              <a:rPr lang="en-US" baseline="0">
                <a:latin typeface="Arial" panose="020B0604020202020204" pitchFamily="34" charset="0"/>
                <a:cs typeface="Arial" panose="020B0604020202020204" pitchFamily="34" charset="0"/>
              </a:rPr>
              <a:t> (=413)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 2. BMI preg desc'!$B$54</c:f>
              <c:strCache>
                <c:ptCount val="1"/>
                <c:pt idx="0">
                  <c:v>Cesarean (N=148)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2. BMI preg desc'!$A$55:$A$58</c:f>
              <c:strCache>
                <c:ptCount val="4"/>
                <c:pt idx="0">
                  <c:v>Underweight</c:v>
                </c:pt>
                <c:pt idx="1">
                  <c:v>Normal</c:v>
                </c:pt>
                <c:pt idx="2">
                  <c:v>Overweight</c:v>
                </c:pt>
                <c:pt idx="3">
                  <c:v>Obese</c:v>
                </c:pt>
              </c:strCache>
            </c:strRef>
          </c:cat>
          <c:val>
            <c:numRef>
              <c:f>'Fig 2. BMI preg desc'!$B$55:$B$58</c:f>
              <c:numCache>
                <c:formatCode>0</c:formatCode>
                <c:ptCount val="4"/>
                <c:pt idx="0">
                  <c:v>1.3</c:v>
                </c:pt>
                <c:pt idx="1">
                  <c:v>19.600000000000001</c:v>
                </c:pt>
                <c:pt idx="2">
                  <c:v>20.3</c:v>
                </c:pt>
                <c:pt idx="3">
                  <c:v>58.8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BB-4090-8783-911D2936C596}"/>
            </c:ext>
          </c:extLst>
        </c:ser>
        <c:ser>
          <c:idx val="1"/>
          <c:order val="1"/>
          <c:tx>
            <c:strRef>
              <c:f>'Fig 2. BMI preg desc'!$C$54</c:f>
              <c:strCache>
                <c:ptCount val="1"/>
                <c:pt idx="0">
                  <c:v>Preterm (N=37)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2. BMI preg desc'!$A$55:$A$58</c:f>
              <c:strCache>
                <c:ptCount val="4"/>
                <c:pt idx="0">
                  <c:v>Underweight</c:v>
                </c:pt>
                <c:pt idx="1">
                  <c:v>Normal</c:v>
                </c:pt>
                <c:pt idx="2">
                  <c:v>Overweight</c:v>
                </c:pt>
                <c:pt idx="3">
                  <c:v>Obese</c:v>
                </c:pt>
              </c:strCache>
            </c:strRef>
          </c:cat>
          <c:val>
            <c:numRef>
              <c:f>'Fig 2. BMI preg desc'!$C$55:$C$58</c:f>
              <c:numCache>
                <c:formatCode>0</c:formatCode>
                <c:ptCount val="4"/>
                <c:pt idx="0">
                  <c:v>0</c:v>
                </c:pt>
                <c:pt idx="1">
                  <c:v>27</c:v>
                </c:pt>
                <c:pt idx="2">
                  <c:v>21.6</c:v>
                </c:pt>
                <c:pt idx="3">
                  <c:v>51.4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BB-4090-8783-911D2936C596}"/>
            </c:ext>
          </c:extLst>
        </c:ser>
        <c:ser>
          <c:idx val="2"/>
          <c:order val="2"/>
          <c:tx>
            <c:strRef>
              <c:f>'Fig 2. BMI preg desc'!$D$54</c:f>
              <c:strCache>
                <c:ptCount val="1"/>
                <c:pt idx="0">
                  <c:v>LBW (N=35)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2. BMI preg desc'!$A$55:$A$58</c:f>
              <c:strCache>
                <c:ptCount val="4"/>
                <c:pt idx="0">
                  <c:v>Underweight</c:v>
                </c:pt>
                <c:pt idx="1">
                  <c:v>Normal</c:v>
                </c:pt>
                <c:pt idx="2">
                  <c:v>Overweight</c:v>
                </c:pt>
                <c:pt idx="3">
                  <c:v>Obese</c:v>
                </c:pt>
              </c:strCache>
            </c:strRef>
          </c:cat>
          <c:val>
            <c:numRef>
              <c:f>'Fig 2. BMI preg desc'!$D$55:$D$58</c:f>
              <c:numCache>
                <c:formatCode>0</c:formatCode>
                <c:ptCount val="4"/>
                <c:pt idx="0">
                  <c:v>0</c:v>
                </c:pt>
                <c:pt idx="1">
                  <c:v>25.7</c:v>
                </c:pt>
                <c:pt idx="2">
                  <c:v>22.9</c:v>
                </c:pt>
                <c:pt idx="3">
                  <c:v>51.4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BB-4090-8783-911D2936C596}"/>
            </c:ext>
          </c:extLst>
        </c:ser>
        <c:ser>
          <c:idx val="3"/>
          <c:order val="3"/>
          <c:tx>
            <c:strRef>
              <c:f>'Fig 2. BMI preg desc'!$E$54</c:f>
              <c:strCache>
                <c:ptCount val="1"/>
                <c:pt idx="0">
                  <c:v>SGA (N=45)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2. BMI preg desc'!$A$55:$A$58</c:f>
              <c:strCache>
                <c:ptCount val="4"/>
                <c:pt idx="0">
                  <c:v>Underweight</c:v>
                </c:pt>
                <c:pt idx="1">
                  <c:v>Normal</c:v>
                </c:pt>
                <c:pt idx="2">
                  <c:v>Overweight</c:v>
                </c:pt>
                <c:pt idx="3">
                  <c:v>Obese</c:v>
                </c:pt>
              </c:strCache>
            </c:strRef>
          </c:cat>
          <c:val>
            <c:numRef>
              <c:f>'Fig 2. BMI preg desc'!$E$55:$E$58</c:f>
              <c:numCache>
                <c:formatCode>0</c:formatCode>
                <c:ptCount val="4"/>
                <c:pt idx="0">
                  <c:v>8.9</c:v>
                </c:pt>
                <c:pt idx="1">
                  <c:v>22.2</c:v>
                </c:pt>
                <c:pt idx="2">
                  <c:v>22.2</c:v>
                </c:pt>
                <c:pt idx="3">
                  <c:v>49.7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BB-4090-8783-911D2936C596}"/>
            </c:ext>
          </c:extLst>
        </c:ser>
        <c:ser>
          <c:idx val="4"/>
          <c:order val="4"/>
          <c:tx>
            <c:strRef>
              <c:f>'Fig 2. BMI preg desc'!$F$54</c:f>
              <c:strCache>
                <c:ptCount val="1"/>
                <c:pt idx="0">
                  <c:v>LGA (N=64)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2. BMI preg desc'!$A$55:$A$58</c:f>
              <c:strCache>
                <c:ptCount val="4"/>
                <c:pt idx="0">
                  <c:v>Underweight</c:v>
                </c:pt>
                <c:pt idx="1">
                  <c:v>Normal</c:v>
                </c:pt>
                <c:pt idx="2">
                  <c:v>Overweight</c:v>
                </c:pt>
                <c:pt idx="3">
                  <c:v>Obese</c:v>
                </c:pt>
              </c:strCache>
            </c:strRef>
          </c:cat>
          <c:val>
            <c:numRef>
              <c:f>'Fig 2. BMI preg desc'!$F$55:$F$58</c:f>
              <c:numCache>
                <c:formatCode>0</c:formatCode>
                <c:ptCount val="4"/>
                <c:pt idx="0">
                  <c:v>0</c:v>
                </c:pt>
                <c:pt idx="1">
                  <c:v>18.8</c:v>
                </c:pt>
                <c:pt idx="2">
                  <c:v>18.8</c:v>
                </c:pt>
                <c:pt idx="3">
                  <c:v>62.8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BB-4090-8783-911D2936C5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4073992"/>
        <c:axId val="514068088"/>
      </c:barChart>
      <c:catAx>
        <c:axId val="514073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4068088"/>
        <c:crosses val="autoZero"/>
        <c:auto val="1"/>
        <c:lblAlgn val="ctr"/>
        <c:lblOffset val="100"/>
        <c:noMultiLvlLbl val="0"/>
      </c:catAx>
      <c:valAx>
        <c:axId val="514068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Proportion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073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AF6A43-5BF0-4D80-B743-4DF7935E29A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12BD17-CD27-4220-AFA7-C23B2C5C1E21}">
      <dgm:prSet phldrT="[Text]" custT="1"/>
      <dgm:spPr/>
      <dgm:t>
        <a:bodyPr/>
        <a:lstStyle/>
        <a:p>
          <a:r>
            <a:rPr lang="en-US" sz="2000" b="1" dirty="0" smtClean="0"/>
            <a:t>Birth</a:t>
          </a:r>
        </a:p>
        <a:p>
          <a:r>
            <a:rPr lang="en-US" sz="2000" b="1" dirty="0" smtClean="0"/>
            <a:t>weight</a:t>
          </a:r>
          <a:endParaRPr lang="en-US" sz="2000" b="1" dirty="0"/>
        </a:p>
      </dgm:t>
    </dgm:pt>
    <dgm:pt modelId="{958A78A0-D200-408B-87CE-19B06BADC127}" type="parTrans" cxnId="{F3C6C533-4FBA-431C-8C5C-BA304E7CE84C}">
      <dgm:prSet/>
      <dgm:spPr/>
      <dgm:t>
        <a:bodyPr/>
        <a:lstStyle/>
        <a:p>
          <a:endParaRPr lang="en-US"/>
        </a:p>
      </dgm:t>
    </dgm:pt>
    <dgm:pt modelId="{31DA7AE4-60E4-4B1F-ABF5-1FB32FA90E5B}" type="sibTrans" cxnId="{F3C6C533-4FBA-431C-8C5C-BA304E7CE84C}">
      <dgm:prSet/>
      <dgm:spPr>
        <a:solidFill>
          <a:srgbClr val="E8303B"/>
        </a:solidFill>
      </dgm:spPr>
      <dgm:t>
        <a:bodyPr/>
        <a:lstStyle/>
        <a:p>
          <a:endParaRPr lang="en-US"/>
        </a:p>
      </dgm:t>
    </dgm:pt>
    <dgm:pt modelId="{F61BE34F-6C16-4027-9321-183B32867D9B}">
      <dgm:prSet phldrT="[Text]" custT="1"/>
      <dgm:spPr>
        <a:solidFill>
          <a:srgbClr val="5DA9DD"/>
        </a:solidFill>
      </dgm:spPr>
      <dgm:t>
        <a:bodyPr/>
        <a:lstStyle/>
        <a:p>
          <a:r>
            <a:rPr lang="en-US" sz="1900" b="1" dirty="0" smtClean="0"/>
            <a:t>Preterm</a:t>
          </a:r>
          <a:r>
            <a:rPr lang="en-US" sz="1900" dirty="0" smtClean="0"/>
            <a:t> </a:t>
          </a:r>
          <a:r>
            <a:rPr lang="en-US" sz="1900" b="1" i="0" dirty="0" smtClean="0"/>
            <a:t>birth</a:t>
          </a:r>
        </a:p>
        <a:p>
          <a:r>
            <a:rPr lang="en-US" sz="1400" b="0" i="0" dirty="0" smtClean="0"/>
            <a:t>&lt;37 weeks</a:t>
          </a:r>
          <a:endParaRPr lang="en-US" sz="1400" b="0" i="0" dirty="0"/>
        </a:p>
      </dgm:t>
    </dgm:pt>
    <dgm:pt modelId="{D4261617-16D8-4474-9511-DC533954EB25}" type="parTrans" cxnId="{E72FE59C-AC8E-4802-B3E5-FB70E38DA9C3}">
      <dgm:prSet/>
      <dgm:spPr/>
      <dgm:t>
        <a:bodyPr/>
        <a:lstStyle/>
        <a:p>
          <a:endParaRPr lang="en-US"/>
        </a:p>
      </dgm:t>
    </dgm:pt>
    <dgm:pt modelId="{6D9D4545-5505-420B-9390-7328F344286E}" type="sibTrans" cxnId="{E72FE59C-AC8E-4802-B3E5-FB70E38DA9C3}">
      <dgm:prSet/>
      <dgm:spPr>
        <a:solidFill>
          <a:srgbClr val="C26E68"/>
        </a:solidFill>
      </dgm:spPr>
      <dgm:t>
        <a:bodyPr/>
        <a:lstStyle/>
        <a:p>
          <a:endParaRPr lang="en-US"/>
        </a:p>
      </dgm:t>
    </dgm:pt>
    <dgm:pt modelId="{466DE56E-9345-4A2A-BE5B-833698F7AB92}">
      <dgm:prSet phldrT="[Text]" custT="1"/>
      <dgm:spPr>
        <a:solidFill>
          <a:srgbClr val="E8303B"/>
        </a:solidFill>
      </dgm:spPr>
      <dgm:t>
        <a:bodyPr/>
        <a:lstStyle/>
        <a:p>
          <a:r>
            <a:rPr lang="en-US" sz="2000" b="1" dirty="0" smtClean="0"/>
            <a:t>LGA</a:t>
          </a:r>
        </a:p>
        <a:p>
          <a:r>
            <a:rPr lang="en-US" sz="1600" b="0" dirty="0" smtClean="0"/>
            <a:t>&gt;90</a:t>
          </a:r>
          <a:r>
            <a:rPr lang="en-US" sz="1600" b="0" baseline="30000" dirty="0" smtClean="0"/>
            <a:t>th</a:t>
          </a:r>
          <a:r>
            <a:rPr lang="en-US" sz="1600" b="0" dirty="0" smtClean="0"/>
            <a:t> percentile</a:t>
          </a:r>
          <a:endParaRPr lang="en-US" sz="1600" b="0" dirty="0"/>
        </a:p>
      </dgm:t>
    </dgm:pt>
    <dgm:pt modelId="{0D0B5DEC-F14D-400D-8A27-4F8F44BC1E2E}" type="parTrans" cxnId="{3C016F77-19A9-4B96-89B2-3AAAFC541C80}">
      <dgm:prSet/>
      <dgm:spPr/>
      <dgm:t>
        <a:bodyPr/>
        <a:lstStyle/>
        <a:p>
          <a:endParaRPr lang="en-US"/>
        </a:p>
      </dgm:t>
    </dgm:pt>
    <dgm:pt modelId="{5A311745-7A30-4BCA-B8A2-393D044E9A02}" type="sibTrans" cxnId="{3C016F77-19A9-4B96-89B2-3AAAFC541C80}">
      <dgm:prSet/>
      <dgm:spPr/>
      <dgm:t>
        <a:bodyPr/>
        <a:lstStyle/>
        <a:p>
          <a:endParaRPr lang="en-US"/>
        </a:p>
      </dgm:t>
    </dgm:pt>
    <dgm:pt modelId="{C9F2C609-E6E9-4CE4-97E6-94247FC5AADC}" type="pres">
      <dgm:prSet presAssocID="{A2AF6A43-5BF0-4D80-B743-4DF7935E29A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A87F2BB-D82D-4372-B7A6-8741ADF0F3DD}" type="pres">
      <dgm:prSet presAssocID="{3012BD17-CD27-4220-AFA7-C23B2C5C1E21}" presName="composite" presStyleCnt="0"/>
      <dgm:spPr/>
    </dgm:pt>
    <dgm:pt modelId="{57E80AA3-0C94-4407-9D55-40351FA5F7AC}" type="pres">
      <dgm:prSet presAssocID="{3012BD17-CD27-4220-AFA7-C23B2C5C1E2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37415-2374-42F7-9BBD-1C8DB6072A36}" type="pres">
      <dgm:prSet presAssocID="{3012BD17-CD27-4220-AFA7-C23B2C5C1E2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7B2BD-FF60-4645-B306-3DEFEF7B33D5}" type="pres">
      <dgm:prSet presAssocID="{3012BD17-CD27-4220-AFA7-C23B2C5C1E21}" presName="BalanceSpacing" presStyleCnt="0"/>
      <dgm:spPr/>
    </dgm:pt>
    <dgm:pt modelId="{F5DFE590-0D94-41EF-BE4A-3E1536580F39}" type="pres">
      <dgm:prSet presAssocID="{3012BD17-CD27-4220-AFA7-C23B2C5C1E21}" presName="BalanceSpacing1" presStyleCnt="0"/>
      <dgm:spPr/>
    </dgm:pt>
    <dgm:pt modelId="{1BFDCDB4-C857-4EC4-872D-EAD1259FB33F}" type="pres">
      <dgm:prSet presAssocID="{31DA7AE4-60E4-4B1F-ABF5-1FB32FA90E5B}" presName="Accent1Text" presStyleLbl="node1" presStyleIdx="1" presStyleCnt="6"/>
      <dgm:spPr/>
      <dgm:t>
        <a:bodyPr/>
        <a:lstStyle/>
        <a:p>
          <a:endParaRPr lang="en-US"/>
        </a:p>
      </dgm:t>
    </dgm:pt>
    <dgm:pt modelId="{8F605C3B-806B-4ABF-BF63-3D5DE3685C29}" type="pres">
      <dgm:prSet presAssocID="{31DA7AE4-60E4-4B1F-ABF5-1FB32FA90E5B}" presName="spaceBetweenRectangles" presStyleCnt="0"/>
      <dgm:spPr/>
    </dgm:pt>
    <dgm:pt modelId="{602C176B-7EE4-4D7D-A313-93B7DFB63CC6}" type="pres">
      <dgm:prSet presAssocID="{F61BE34F-6C16-4027-9321-183B32867D9B}" presName="composite" presStyleCnt="0"/>
      <dgm:spPr/>
    </dgm:pt>
    <dgm:pt modelId="{8DDE1D6C-BE23-4A8B-B673-BB6499CC59E1}" type="pres">
      <dgm:prSet presAssocID="{F61BE34F-6C16-4027-9321-183B32867D9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970D8-B3EF-440B-BC9F-296D1B71C22D}" type="pres">
      <dgm:prSet presAssocID="{F61BE34F-6C16-4027-9321-183B32867D9B}" presName="Childtext1" presStyleLbl="revTx" presStyleIdx="1" presStyleCnt="3" custLinFactX="-9318" custLinFactNeighborX="-100000" custLinFactNeighborY="-515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569FB-9BBF-432C-8DCD-63BC40FCB4CB}" type="pres">
      <dgm:prSet presAssocID="{F61BE34F-6C16-4027-9321-183B32867D9B}" presName="BalanceSpacing" presStyleCnt="0"/>
      <dgm:spPr/>
    </dgm:pt>
    <dgm:pt modelId="{2AFC8174-DC51-4A8B-A562-9832BB091DDB}" type="pres">
      <dgm:prSet presAssocID="{F61BE34F-6C16-4027-9321-183B32867D9B}" presName="BalanceSpacing1" presStyleCnt="0"/>
      <dgm:spPr/>
    </dgm:pt>
    <dgm:pt modelId="{2AB45730-CDAC-4FA9-8A92-BBB85A91BD4D}" type="pres">
      <dgm:prSet presAssocID="{6D9D4545-5505-420B-9390-7328F344286E}" presName="Accent1Text" presStyleLbl="node1" presStyleIdx="3" presStyleCnt="6"/>
      <dgm:spPr/>
      <dgm:t>
        <a:bodyPr/>
        <a:lstStyle/>
        <a:p>
          <a:endParaRPr lang="en-US"/>
        </a:p>
      </dgm:t>
    </dgm:pt>
    <dgm:pt modelId="{34BA504A-53FB-4ACF-86EC-17C4336EC2CF}" type="pres">
      <dgm:prSet presAssocID="{6D9D4545-5505-420B-9390-7328F344286E}" presName="spaceBetweenRectangles" presStyleCnt="0"/>
      <dgm:spPr/>
    </dgm:pt>
    <dgm:pt modelId="{6562F4BD-5482-4FD6-9E16-A07805CCB50F}" type="pres">
      <dgm:prSet presAssocID="{466DE56E-9345-4A2A-BE5B-833698F7AB92}" presName="composite" presStyleCnt="0"/>
      <dgm:spPr/>
    </dgm:pt>
    <dgm:pt modelId="{69916745-35C0-4B9F-B1E0-D7C05055DDFE}" type="pres">
      <dgm:prSet presAssocID="{466DE56E-9345-4A2A-BE5B-833698F7AB9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E041C-D75D-4E45-9ABD-9A5AED7E6294}" type="pres">
      <dgm:prSet presAssocID="{466DE56E-9345-4A2A-BE5B-833698F7AB9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153EB-9D6A-4AB5-B4E4-FD5AB4D51B66}" type="pres">
      <dgm:prSet presAssocID="{466DE56E-9345-4A2A-BE5B-833698F7AB92}" presName="BalanceSpacing" presStyleCnt="0"/>
      <dgm:spPr/>
    </dgm:pt>
    <dgm:pt modelId="{13944C51-5854-4C4D-9FDB-28D1F3D70DEF}" type="pres">
      <dgm:prSet presAssocID="{466DE56E-9345-4A2A-BE5B-833698F7AB92}" presName="BalanceSpacing1" presStyleCnt="0"/>
      <dgm:spPr/>
    </dgm:pt>
    <dgm:pt modelId="{660AD31B-9DEA-49CC-A88A-46422339FDAA}" type="pres">
      <dgm:prSet presAssocID="{5A311745-7A30-4BCA-B8A2-393D044E9A02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F3C6C533-4FBA-431C-8C5C-BA304E7CE84C}" srcId="{A2AF6A43-5BF0-4D80-B743-4DF7935E29A3}" destId="{3012BD17-CD27-4220-AFA7-C23B2C5C1E21}" srcOrd="0" destOrd="0" parTransId="{958A78A0-D200-408B-87CE-19B06BADC127}" sibTransId="{31DA7AE4-60E4-4B1F-ABF5-1FB32FA90E5B}"/>
    <dgm:cxn modelId="{0CCD5FD0-677F-46D7-8B7C-8E823BF1BF82}" type="presOf" srcId="{A2AF6A43-5BF0-4D80-B743-4DF7935E29A3}" destId="{C9F2C609-E6E9-4CE4-97E6-94247FC5AADC}" srcOrd="0" destOrd="0" presId="urn:microsoft.com/office/officeart/2008/layout/AlternatingHexagons"/>
    <dgm:cxn modelId="{AEE84A9A-E548-41F3-8A3C-A79A38E220C2}" type="presOf" srcId="{5A311745-7A30-4BCA-B8A2-393D044E9A02}" destId="{660AD31B-9DEA-49CC-A88A-46422339FDAA}" srcOrd="0" destOrd="0" presId="urn:microsoft.com/office/officeart/2008/layout/AlternatingHexagons"/>
    <dgm:cxn modelId="{E72FE59C-AC8E-4802-B3E5-FB70E38DA9C3}" srcId="{A2AF6A43-5BF0-4D80-B743-4DF7935E29A3}" destId="{F61BE34F-6C16-4027-9321-183B32867D9B}" srcOrd="1" destOrd="0" parTransId="{D4261617-16D8-4474-9511-DC533954EB25}" sibTransId="{6D9D4545-5505-420B-9390-7328F344286E}"/>
    <dgm:cxn modelId="{A23213CD-9005-47A8-9100-29BD96F508BE}" type="presOf" srcId="{466DE56E-9345-4A2A-BE5B-833698F7AB92}" destId="{69916745-35C0-4B9F-B1E0-D7C05055DDFE}" srcOrd="0" destOrd="0" presId="urn:microsoft.com/office/officeart/2008/layout/AlternatingHexagons"/>
    <dgm:cxn modelId="{9CE3143A-A123-46FF-BAD0-109CB11F31F9}" type="presOf" srcId="{6D9D4545-5505-420B-9390-7328F344286E}" destId="{2AB45730-CDAC-4FA9-8A92-BBB85A91BD4D}" srcOrd="0" destOrd="0" presId="urn:microsoft.com/office/officeart/2008/layout/AlternatingHexagons"/>
    <dgm:cxn modelId="{3C016F77-19A9-4B96-89B2-3AAAFC541C80}" srcId="{A2AF6A43-5BF0-4D80-B743-4DF7935E29A3}" destId="{466DE56E-9345-4A2A-BE5B-833698F7AB92}" srcOrd="2" destOrd="0" parTransId="{0D0B5DEC-F14D-400D-8A27-4F8F44BC1E2E}" sibTransId="{5A311745-7A30-4BCA-B8A2-393D044E9A02}"/>
    <dgm:cxn modelId="{91756289-65E2-47C8-8EA4-4624DEAC8E66}" type="presOf" srcId="{3012BD17-CD27-4220-AFA7-C23B2C5C1E21}" destId="{57E80AA3-0C94-4407-9D55-40351FA5F7AC}" srcOrd="0" destOrd="0" presId="urn:microsoft.com/office/officeart/2008/layout/AlternatingHexagons"/>
    <dgm:cxn modelId="{AB4FD986-1FDF-4648-8B22-7D39E9A21BCD}" type="presOf" srcId="{F61BE34F-6C16-4027-9321-183B32867D9B}" destId="{8DDE1D6C-BE23-4A8B-B673-BB6499CC59E1}" srcOrd="0" destOrd="0" presId="urn:microsoft.com/office/officeart/2008/layout/AlternatingHexagons"/>
    <dgm:cxn modelId="{C33BEF97-4C0D-4DE5-A3EE-CF5BCF9A8118}" type="presOf" srcId="{31DA7AE4-60E4-4B1F-ABF5-1FB32FA90E5B}" destId="{1BFDCDB4-C857-4EC4-872D-EAD1259FB33F}" srcOrd="0" destOrd="0" presId="urn:microsoft.com/office/officeart/2008/layout/AlternatingHexagons"/>
    <dgm:cxn modelId="{A8FDEEE1-E496-4AE2-A657-144C7852DEDF}" type="presParOf" srcId="{C9F2C609-E6E9-4CE4-97E6-94247FC5AADC}" destId="{0A87F2BB-D82D-4372-B7A6-8741ADF0F3DD}" srcOrd="0" destOrd="0" presId="urn:microsoft.com/office/officeart/2008/layout/AlternatingHexagons"/>
    <dgm:cxn modelId="{83BA189A-B662-4320-BF49-022ABBBE0620}" type="presParOf" srcId="{0A87F2BB-D82D-4372-B7A6-8741ADF0F3DD}" destId="{57E80AA3-0C94-4407-9D55-40351FA5F7AC}" srcOrd="0" destOrd="0" presId="urn:microsoft.com/office/officeart/2008/layout/AlternatingHexagons"/>
    <dgm:cxn modelId="{3EF17523-3805-46F9-A50E-C729189CD446}" type="presParOf" srcId="{0A87F2BB-D82D-4372-B7A6-8741ADF0F3DD}" destId="{FE737415-2374-42F7-9BBD-1C8DB6072A36}" srcOrd="1" destOrd="0" presId="urn:microsoft.com/office/officeart/2008/layout/AlternatingHexagons"/>
    <dgm:cxn modelId="{9A615878-8199-47E0-8BE4-4D34598B1FB8}" type="presParOf" srcId="{0A87F2BB-D82D-4372-B7A6-8741ADF0F3DD}" destId="{67F7B2BD-FF60-4645-B306-3DEFEF7B33D5}" srcOrd="2" destOrd="0" presId="urn:microsoft.com/office/officeart/2008/layout/AlternatingHexagons"/>
    <dgm:cxn modelId="{D3AA3394-1AAC-4271-A22A-AFB25B77418A}" type="presParOf" srcId="{0A87F2BB-D82D-4372-B7A6-8741ADF0F3DD}" destId="{F5DFE590-0D94-41EF-BE4A-3E1536580F39}" srcOrd="3" destOrd="0" presId="urn:microsoft.com/office/officeart/2008/layout/AlternatingHexagons"/>
    <dgm:cxn modelId="{1B7CDFD4-1F01-4577-A016-2E263A8C90A1}" type="presParOf" srcId="{0A87F2BB-D82D-4372-B7A6-8741ADF0F3DD}" destId="{1BFDCDB4-C857-4EC4-872D-EAD1259FB33F}" srcOrd="4" destOrd="0" presId="urn:microsoft.com/office/officeart/2008/layout/AlternatingHexagons"/>
    <dgm:cxn modelId="{097644C0-939C-4E35-9F22-5311C9DDBAEA}" type="presParOf" srcId="{C9F2C609-E6E9-4CE4-97E6-94247FC5AADC}" destId="{8F605C3B-806B-4ABF-BF63-3D5DE3685C29}" srcOrd="1" destOrd="0" presId="urn:microsoft.com/office/officeart/2008/layout/AlternatingHexagons"/>
    <dgm:cxn modelId="{8AC9974A-0136-4166-9F82-EA0DA35A437A}" type="presParOf" srcId="{C9F2C609-E6E9-4CE4-97E6-94247FC5AADC}" destId="{602C176B-7EE4-4D7D-A313-93B7DFB63CC6}" srcOrd="2" destOrd="0" presId="urn:microsoft.com/office/officeart/2008/layout/AlternatingHexagons"/>
    <dgm:cxn modelId="{C02CB76F-5715-4701-811B-CFA29A351D5F}" type="presParOf" srcId="{602C176B-7EE4-4D7D-A313-93B7DFB63CC6}" destId="{8DDE1D6C-BE23-4A8B-B673-BB6499CC59E1}" srcOrd="0" destOrd="0" presId="urn:microsoft.com/office/officeart/2008/layout/AlternatingHexagons"/>
    <dgm:cxn modelId="{2A5A799F-E738-4C54-89E6-AAF30278DCB8}" type="presParOf" srcId="{602C176B-7EE4-4D7D-A313-93B7DFB63CC6}" destId="{2EB970D8-B3EF-440B-BC9F-296D1B71C22D}" srcOrd="1" destOrd="0" presId="urn:microsoft.com/office/officeart/2008/layout/AlternatingHexagons"/>
    <dgm:cxn modelId="{29693C4A-9F0B-46FB-8737-51B9CDCE0499}" type="presParOf" srcId="{602C176B-7EE4-4D7D-A313-93B7DFB63CC6}" destId="{301569FB-9BBF-432C-8DCD-63BC40FCB4CB}" srcOrd="2" destOrd="0" presId="urn:microsoft.com/office/officeart/2008/layout/AlternatingHexagons"/>
    <dgm:cxn modelId="{C045D6FB-9700-4330-B7E7-37FDFD94B5CC}" type="presParOf" srcId="{602C176B-7EE4-4D7D-A313-93B7DFB63CC6}" destId="{2AFC8174-DC51-4A8B-A562-9832BB091DDB}" srcOrd="3" destOrd="0" presId="urn:microsoft.com/office/officeart/2008/layout/AlternatingHexagons"/>
    <dgm:cxn modelId="{0137924F-5CDB-40A3-BDDA-A07567FA72B6}" type="presParOf" srcId="{602C176B-7EE4-4D7D-A313-93B7DFB63CC6}" destId="{2AB45730-CDAC-4FA9-8A92-BBB85A91BD4D}" srcOrd="4" destOrd="0" presId="urn:microsoft.com/office/officeart/2008/layout/AlternatingHexagons"/>
    <dgm:cxn modelId="{ED83BE8B-21CC-4A6D-881F-FB3519B5254F}" type="presParOf" srcId="{C9F2C609-E6E9-4CE4-97E6-94247FC5AADC}" destId="{34BA504A-53FB-4ACF-86EC-17C4336EC2CF}" srcOrd="3" destOrd="0" presId="urn:microsoft.com/office/officeart/2008/layout/AlternatingHexagons"/>
    <dgm:cxn modelId="{E1CFEF21-6558-4AE3-B2A5-619B5E85464F}" type="presParOf" srcId="{C9F2C609-E6E9-4CE4-97E6-94247FC5AADC}" destId="{6562F4BD-5482-4FD6-9E16-A07805CCB50F}" srcOrd="4" destOrd="0" presId="urn:microsoft.com/office/officeart/2008/layout/AlternatingHexagons"/>
    <dgm:cxn modelId="{CABD3C6D-32DB-4ED4-B231-10410216C965}" type="presParOf" srcId="{6562F4BD-5482-4FD6-9E16-A07805CCB50F}" destId="{69916745-35C0-4B9F-B1E0-D7C05055DDFE}" srcOrd="0" destOrd="0" presId="urn:microsoft.com/office/officeart/2008/layout/AlternatingHexagons"/>
    <dgm:cxn modelId="{7C81C9F4-0785-4B5C-AAB1-2283E2D3EBF7}" type="presParOf" srcId="{6562F4BD-5482-4FD6-9E16-A07805CCB50F}" destId="{5EAE041C-D75D-4E45-9ABD-9A5AED7E6294}" srcOrd="1" destOrd="0" presId="urn:microsoft.com/office/officeart/2008/layout/AlternatingHexagons"/>
    <dgm:cxn modelId="{F6112603-2BEA-479A-939B-EC53448D3D15}" type="presParOf" srcId="{6562F4BD-5482-4FD6-9E16-A07805CCB50F}" destId="{60B153EB-9D6A-4AB5-B4E4-FD5AB4D51B66}" srcOrd="2" destOrd="0" presId="urn:microsoft.com/office/officeart/2008/layout/AlternatingHexagons"/>
    <dgm:cxn modelId="{3D1838F3-B3CB-414F-A5BB-338EC07D1646}" type="presParOf" srcId="{6562F4BD-5482-4FD6-9E16-A07805CCB50F}" destId="{13944C51-5854-4C4D-9FDB-28D1F3D70DEF}" srcOrd="3" destOrd="0" presId="urn:microsoft.com/office/officeart/2008/layout/AlternatingHexagons"/>
    <dgm:cxn modelId="{FAA35AC3-2394-4FBF-BBE3-EBFD4EF1AE4B}" type="presParOf" srcId="{6562F4BD-5482-4FD6-9E16-A07805CCB50F}" destId="{660AD31B-9DEA-49CC-A88A-46422339FDA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AF6A43-5BF0-4D80-B743-4DF7935E29A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12BD17-CD27-4220-AFA7-C23B2C5C1E21}">
      <dgm:prSet phldrT="[Text]" custT="1"/>
      <dgm:spPr/>
      <dgm:t>
        <a:bodyPr/>
        <a:lstStyle/>
        <a:p>
          <a:r>
            <a:rPr lang="en-US" sz="2000" b="1" dirty="0" smtClean="0"/>
            <a:t>Birth</a:t>
          </a:r>
        </a:p>
        <a:p>
          <a:r>
            <a:rPr lang="en-US" sz="2000" b="1" dirty="0" smtClean="0"/>
            <a:t>weight</a:t>
          </a:r>
          <a:endParaRPr lang="en-US" sz="2000" b="1" dirty="0"/>
        </a:p>
      </dgm:t>
    </dgm:pt>
    <dgm:pt modelId="{958A78A0-D200-408B-87CE-19B06BADC127}" type="parTrans" cxnId="{F3C6C533-4FBA-431C-8C5C-BA304E7CE84C}">
      <dgm:prSet/>
      <dgm:spPr/>
      <dgm:t>
        <a:bodyPr/>
        <a:lstStyle/>
        <a:p>
          <a:endParaRPr lang="en-US"/>
        </a:p>
      </dgm:t>
    </dgm:pt>
    <dgm:pt modelId="{31DA7AE4-60E4-4B1F-ABF5-1FB32FA90E5B}" type="sibTrans" cxnId="{F3C6C533-4FBA-431C-8C5C-BA304E7CE84C}">
      <dgm:prSet/>
      <dgm:spPr>
        <a:solidFill>
          <a:srgbClr val="E8303B"/>
        </a:solidFill>
      </dgm:spPr>
      <dgm:t>
        <a:bodyPr/>
        <a:lstStyle/>
        <a:p>
          <a:endParaRPr lang="en-US"/>
        </a:p>
      </dgm:t>
    </dgm:pt>
    <dgm:pt modelId="{F61BE34F-6C16-4027-9321-183B32867D9B}">
      <dgm:prSet phldrT="[Text]"/>
      <dgm:spPr>
        <a:solidFill>
          <a:srgbClr val="5DA9DD"/>
        </a:solidFill>
      </dgm:spPr>
      <dgm:t>
        <a:bodyPr/>
        <a:lstStyle/>
        <a:p>
          <a:r>
            <a:rPr lang="en-US" b="1" dirty="0" smtClean="0"/>
            <a:t>Preterm</a:t>
          </a:r>
          <a:r>
            <a:rPr lang="en-US" dirty="0" smtClean="0"/>
            <a:t> </a:t>
          </a:r>
          <a:r>
            <a:rPr lang="en-US" b="1" i="0" dirty="0" smtClean="0"/>
            <a:t>birth</a:t>
          </a:r>
          <a:endParaRPr lang="en-US" b="1" i="0" dirty="0"/>
        </a:p>
      </dgm:t>
    </dgm:pt>
    <dgm:pt modelId="{D4261617-16D8-4474-9511-DC533954EB25}" type="parTrans" cxnId="{E72FE59C-AC8E-4802-B3E5-FB70E38DA9C3}">
      <dgm:prSet/>
      <dgm:spPr/>
      <dgm:t>
        <a:bodyPr/>
        <a:lstStyle/>
        <a:p>
          <a:endParaRPr lang="en-US"/>
        </a:p>
      </dgm:t>
    </dgm:pt>
    <dgm:pt modelId="{6D9D4545-5505-420B-9390-7328F344286E}" type="sibTrans" cxnId="{E72FE59C-AC8E-4802-B3E5-FB70E38DA9C3}">
      <dgm:prSet/>
      <dgm:spPr>
        <a:solidFill>
          <a:srgbClr val="C26E68"/>
        </a:solidFill>
      </dgm:spPr>
      <dgm:t>
        <a:bodyPr/>
        <a:lstStyle/>
        <a:p>
          <a:endParaRPr lang="en-US"/>
        </a:p>
      </dgm:t>
    </dgm:pt>
    <dgm:pt modelId="{466DE56E-9345-4A2A-BE5B-833698F7AB92}">
      <dgm:prSet phldrT="[Text]"/>
      <dgm:spPr>
        <a:solidFill>
          <a:srgbClr val="E8303B"/>
        </a:solidFill>
      </dgm:spPr>
      <dgm:t>
        <a:bodyPr/>
        <a:lstStyle/>
        <a:p>
          <a:r>
            <a:rPr lang="en-US" b="1" dirty="0" smtClean="0"/>
            <a:t>LGA</a:t>
          </a:r>
          <a:endParaRPr lang="en-US" b="1" dirty="0"/>
        </a:p>
      </dgm:t>
    </dgm:pt>
    <dgm:pt modelId="{0D0B5DEC-F14D-400D-8A27-4F8F44BC1E2E}" type="parTrans" cxnId="{3C016F77-19A9-4B96-89B2-3AAAFC541C80}">
      <dgm:prSet/>
      <dgm:spPr/>
      <dgm:t>
        <a:bodyPr/>
        <a:lstStyle/>
        <a:p>
          <a:endParaRPr lang="en-US"/>
        </a:p>
      </dgm:t>
    </dgm:pt>
    <dgm:pt modelId="{5A311745-7A30-4BCA-B8A2-393D044E9A02}" type="sibTrans" cxnId="{3C016F77-19A9-4B96-89B2-3AAAFC541C80}">
      <dgm:prSet/>
      <dgm:spPr/>
      <dgm:t>
        <a:bodyPr/>
        <a:lstStyle/>
        <a:p>
          <a:endParaRPr lang="en-US"/>
        </a:p>
      </dgm:t>
    </dgm:pt>
    <dgm:pt modelId="{C9F2C609-E6E9-4CE4-97E6-94247FC5AADC}" type="pres">
      <dgm:prSet presAssocID="{A2AF6A43-5BF0-4D80-B743-4DF7935E29A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A87F2BB-D82D-4372-B7A6-8741ADF0F3DD}" type="pres">
      <dgm:prSet presAssocID="{3012BD17-CD27-4220-AFA7-C23B2C5C1E21}" presName="composite" presStyleCnt="0"/>
      <dgm:spPr/>
    </dgm:pt>
    <dgm:pt modelId="{57E80AA3-0C94-4407-9D55-40351FA5F7AC}" type="pres">
      <dgm:prSet presAssocID="{3012BD17-CD27-4220-AFA7-C23B2C5C1E2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37415-2374-42F7-9BBD-1C8DB6072A36}" type="pres">
      <dgm:prSet presAssocID="{3012BD17-CD27-4220-AFA7-C23B2C5C1E2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7B2BD-FF60-4645-B306-3DEFEF7B33D5}" type="pres">
      <dgm:prSet presAssocID="{3012BD17-CD27-4220-AFA7-C23B2C5C1E21}" presName="BalanceSpacing" presStyleCnt="0"/>
      <dgm:spPr/>
    </dgm:pt>
    <dgm:pt modelId="{F5DFE590-0D94-41EF-BE4A-3E1536580F39}" type="pres">
      <dgm:prSet presAssocID="{3012BD17-CD27-4220-AFA7-C23B2C5C1E21}" presName="BalanceSpacing1" presStyleCnt="0"/>
      <dgm:spPr/>
    </dgm:pt>
    <dgm:pt modelId="{1BFDCDB4-C857-4EC4-872D-EAD1259FB33F}" type="pres">
      <dgm:prSet presAssocID="{31DA7AE4-60E4-4B1F-ABF5-1FB32FA90E5B}" presName="Accent1Text" presStyleLbl="node1" presStyleIdx="1" presStyleCnt="6"/>
      <dgm:spPr/>
      <dgm:t>
        <a:bodyPr/>
        <a:lstStyle/>
        <a:p>
          <a:endParaRPr lang="en-US"/>
        </a:p>
      </dgm:t>
    </dgm:pt>
    <dgm:pt modelId="{8F605C3B-806B-4ABF-BF63-3D5DE3685C29}" type="pres">
      <dgm:prSet presAssocID="{31DA7AE4-60E4-4B1F-ABF5-1FB32FA90E5B}" presName="spaceBetweenRectangles" presStyleCnt="0"/>
      <dgm:spPr/>
    </dgm:pt>
    <dgm:pt modelId="{602C176B-7EE4-4D7D-A313-93B7DFB63CC6}" type="pres">
      <dgm:prSet presAssocID="{F61BE34F-6C16-4027-9321-183B32867D9B}" presName="composite" presStyleCnt="0"/>
      <dgm:spPr/>
    </dgm:pt>
    <dgm:pt modelId="{8DDE1D6C-BE23-4A8B-B673-BB6499CC59E1}" type="pres">
      <dgm:prSet presAssocID="{F61BE34F-6C16-4027-9321-183B32867D9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970D8-B3EF-440B-BC9F-296D1B71C22D}" type="pres">
      <dgm:prSet presAssocID="{F61BE34F-6C16-4027-9321-183B32867D9B}" presName="Childtext1" presStyleLbl="revTx" presStyleIdx="1" presStyleCnt="3" custLinFactX="-9318" custLinFactNeighborX="-100000" custLinFactNeighborY="-515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569FB-9BBF-432C-8DCD-63BC40FCB4CB}" type="pres">
      <dgm:prSet presAssocID="{F61BE34F-6C16-4027-9321-183B32867D9B}" presName="BalanceSpacing" presStyleCnt="0"/>
      <dgm:spPr/>
    </dgm:pt>
    <dgm:pt modelId="{2AFC8174-DC51-4A8B-A562-9832BB091DDB}" type="pres">
      <dgm:prSet presAssocID="{F61BE34F-6C16-4027-9321-183B32867D9B}" presName="BalanceSpacing1" presStyleCnt="0"/>
      <dgm:spPr/>
    </dgm:pt>
    <dgm:pt modelId="{2AB45730-CDAC-4FA9-8A92-BBB85A91BD4D}" type="pres">
      <dgm:prSet presAssocID="{6D9D4545-5505-420B-9390-7328F344286E}" presName="Accent1Text" presStyleLbl="node1" presStyleIdx="3" presStyleCnt="6"/>
      <dgm:spPr/>
      <dgm:t>
        <a:bodyPr/>
        <a:lstStyle/>
        <a:p>
          <a:endParaRPr lang="en-US"/>
        </a:p>
      </dgm:t>
    </dgm:pt>
    <dgm:pt modelId="{34BA504A-53FB-4ACF-86EC-17C4336EC2CF}" type="pres">
      <dgm:prSet presAssocID="{6D9D4545-5505-420B-9390-7328F344286E}" presName="spaceBetweenRectangles" presStyleCnt="0"/>
      <dgm:spPr/>
    </dgm:pt>
    <dgm:pt modelId="{6562F4BD-5482-4FD6-9E16-A07805CCB50F}" type="pres">
      <dgm:prSet presAssocID="{466DE56E-9345-4A2A-BE5B-833698F7AB92}" presName="composite" presStyleCnt="0"/>
      <dgm:spPr/>
    </dgm:pt>
    <dgm:pt modelId="{69916745-35C0-4B9F-B1E0-D7C05055DDFE}" type="pres">
      <dgm:prSet presAssocID="{466DE56E-9345-4A2A-BE5B-833698F7AB9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E041C-D75D-4E45-9ABD-9A5AED7E6294}" type="pres">
      <dgm:prSet presAssocID="{466DE56E-9345-4A2A-BE5B-833698F7AB9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153EB-9D6A-4AB5-B4E4-FD5AB4D51B66}" type="pres">
      <dgm:prSet presAssocID="{466DE56E-9345-4A2A-BE5B-833698F7AB92}" presName="BalanceSpacing" presStyleCnt="0"/>
      <dgm:spPr/>
    </dgm:pt>
    <dgm:pt modelId="{13944C51-5854-4C4D-9FDB-28D1F3D70DEF}" type="pres">
      <dgm:prSet presAssocID="{466DE56E-9345-4A2A-BE5B-833698F7AB92}" presName="BalanceSpacing1" presStyleCnt="0"/>
      <dgm:spPr/>
    </dgm:pt>
    <dgm:pt modelId="{660AD31B-9DEA-49CC-A88A-46422339FDAA}" type="pres">
      <dgm:prSet presAssocID="{5A311745-7A30-4BCA-B8A2-393D044E9A02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F3C6C533-4FBA-431C-8C5C-BA304E7CE84C}" srcId="{A2AF6A43-5BF0-4D80-B743-4DF7935E29A3}" destId="{3012BD17-CD27-4220-AFA7-C23B2C5C1E21}" srcOrd="0" destOrd="0" parTransId="{958A78A0-D200-408B-87CE-19B06BADC127}" sibTransId="{31DA7AE4-60E4-4B1F-ABF5-1FB32FA90E5B}"/>
    <dgm:cxn modelId="{0CCD5FD0-677F-46D7-8B7C-8E823BF1BF82}" type="presOf" srcId="{A2AF6A43-5BF0-4D80-B743-4DF7935E29A3}" destId="{C9F2C609-E6E9-4CE4-97E6-94247FC5AADC}" srcOrd="0" destOrd="0" presId="urn:microsoft.com/office/officeart/2008/layout/AlternatingHexagons"/>
    <dgm:cxn modelId="{AEE84A9A-E548-41F3-8A3C-A79A38E220C2}" type="presOf" srcId="{5A311745-7A30-4BCA-B8A2-393D044E9A02}" destId="{660AD31B-9DEA-49CC-A88A-46422339FDAA}" srcOrd="0" destOrd="0" presId="urn:microsoft.com/office/officeart/2008/layout/AlternatingHexagons"/>
    <dgm:cxn modelId="{E72FE59C-AC8E-4802-B3E5-FB70E38DA9C3}" srcId="{A2AF6A43-5BF0-4D80-B743-4DF7935E29A3}" destId="{F61BE34F-6C16-4027-9321-183B32867D9B}" srcOrd="1" destOrd="0" parTransId="{D4261617-16D8-4474-9511-DC533954EB25}" sibTransId="{6D9D4545-5505-420B-9390-7328F344286E}"/>
    <dgm:cxn modelId="{A23213CD-9005-47A8-9100-29BD96F508BE}" type="presOf" srcId="{466DE56E-9345-4A2A-BE5B-833698F7AB92}" destId="{69916745-35C0-4B9F-B1E0-D7C05055DDFE}" srcOrd="0" destOrd="0" presId="urn:microsoft.com/office/officeart/2008/layout/AlternatingHexagons"/>
    <dgm:cxn modelId="{9CE3143A-A123-46FF-BAD0-109CB11F31F9}" type="presOf" srcId="{6D9D4545-5505-420B-9390-7328F344286E}" destId="{2AB45730-CDAC-4FA9-8A92-BBB85A91BD4D}" srcOrd="0" destOrd="0" presId="urn:microsoft.com/office/officeart/2008/layout/AlternatingHexagons"/>
    <dgm:cxn modelId="{3C016F77-19A9-4B96-89B2-3AAAFC541C80}" srcId="{A2AF6A43-5BF0-4D80-B743-4DF7935E29A3}" destId="{466DE56E-9345-4A2A-BE5B-833698F7AB92}" srcOrd="2" destOrd="0" parTransId="{0D0B5DEC-F14D-400D-8A27-4F8F44BC1E2E}" sibTransId="{5A311745-7A30-4BCA-B8A2-393D044E9A02}"/>
    <dgm:cxn modelId="{91756289-65E2-47C8-8EA4-4624DEAC8E66}" type="presOf" srcId="{3012BD17-CD27-4220-AFA7-C23B2C5C1E21}" destId="{57E80AA3-0C94-4407-9D55-40351FA5F7AC}" srcOrd="0" destOrd="0" presId="urn:microsoft.com/office/officeart/2008/layout/AlternatingHexagons"/>
    <dgm:cxn modelId="{AB4FD986-1FDF-4648-8B22-7D39E9A21BCD}" type="presOf" srcId="{F61BE34F-6C16-4027-9321-183B32867D9B}" destId="{8DDE1D6C-BE23-4A8B-B673-BB6499CC59E1}" srcOrd="0" destOrd="0" presId="urn:microsoft.com/office/officeart/2008/layout/AlternatingHexagons"/>
    <dgm:cxn modelId="{C33BEF97-4C0D-4DE5-A3EE-CF5BCF9A8118}" type="presOf" srcId="{31DA7AE4-60E4-4B1F-ABF5-1FB32FA90E5B}" destId="{1BFDCDB4-C857-4EC4-872D-EAD1259FB33F}" srcOrd="0" destOrd="0" presId="urn:microsoft.com/office/officeart/2008/layout/AlternatingHexagons"/>
    <dgm:cxn modelId="{A8FDEEE1-E496-4AE2-A657-144C7852DEDF}" type="presParOf" srcId="{C9F2C609-E6E9-4CE4-97E6-94247FC5AADC}" destId="{0A87F2BB-D82D-4372-B7A6-8741ADF0F3DD}" srcOrd="0" destOrd="0" presId="urn:microsoft.com/office/officeart/2008/layout/AlternatingHexagons"/>
    <dgm:cxn modelId="{83BA189A-B662-4320-BF49-022ABBBE0620}" type="presParOf" srcId="{0A87F2BB-D82D-4372-B7A6-8741ADF0F3DD}" destId="{57E80AA3-0C94-4407-9D55-40351FA5F7AC}" srcOrd="0" destOrd="0" presId="urn:microsoft.com/office/officeart/2008/layout/AlternatingHexagons"/>
    <dgm:cxn modelId="{3EF17523-3805-46F9-A50E-C729189CD446}" type="presParOf" srcId="{0A87F2BB-D82D-4372-B7A6-8741ADF0F3DD}" destId="{FE737415-2374-42F7-9BBD-1C8DB6072A36}" srcOrd="1" destOrd="0" presId="urn:microsoft.com/office/officeart/2008/layout/AlternatingHexagons"/>
    <dgm:cxn modelId="{9A615878-8199-47E0-8BE4-4D34598B1FB8}" type="presParOf" srcId="{0A87F2BB-D82D-4372-B7A6-8741ADF0F3DD}" destId="{67F7B2BD-FF60-4645-B306-3DEFEF7B33D5}" srcOrd="2" destOrd="0" presId="urn:microsoft.com/office/officeart/2008/layout/AlternatingHexagons"/>
    <dgm:cxn modelId="{D3AA3394-1AAC-4271-A22A-AFB25B77418A}" type="presParOf" srcId="{0A87F2BB-D82D-4372-B7A6-8741ADF0F3DD}" destId="{F5DFE590-0D94-41EF-BE4A-3E1536580F39}" srcOrd="3" destOrd="0" presId="urn:microsoft.com/office/officeart/2008/layout/AlternatingHexagons"/>
    <dgm:cxn modelId="{1B7CDFD4-1F01-4577-A016-2E263A8C90A1}" type="presParOf" srcId="{0A87F2BB-D82D-4372-B7A6-8741ADF0F3DD}" destId="{1BFDCDB4-C857-4EC4-872D-EAD1259FB33F}" srcOrd="4" destOrd="0" presId="urn:microsoft.com/office/officeart/2008/layout/AlternatingHexagons"/>
    <dgm:cxn modelId="{097644C0-939C-4E35-9F22-5311C9DDBAEA}" type="presParOf" srcId="{C9F2C609-E6E9-4CE4-97E6-94247FC5AADC}" destId="{8F605C3B-806B-4ABF-BF63-3D5DE3685C29}" srcOrd="1" destOrd="0" presId="urn:microsoft.com/office/officeart/2008/layout/AlternatingHexagons"/>
    <dgm:cxn modelId="{8AC9974A-0136-4166-9F82-EA0DA35A437A}" type="presParOf" srcId="{C9F2C609-E6E9-4CE4-97E6-94247FC5AADC}" destId="{602C176B-7EE4-4D7D-A313-93B7DFB63CC6}" srcOrd="2" destOrd="0" presId="urn:microsoft.com/office/officeart/2008/layout/AlternatingHexagons"/>
    <dgm:cxn modelId="{C02CB76F-5715-4701-811B-CFA29A351D5F}" type="presParOf" srcId="{602C176B-7EE4-4D7D-A313-93B7DFB63CC6}" destId="{8DDE1D6C-BE23-4A8B-B673-BB6499CC59E1}" srcOrd="0" destOrd="0" presId="urn:microsoft.com/office/officeart/2008/layout/AlternatingHexagons"/>
    <dgm:cxn modelId="{2A5A799F-E738-4C54-89E6-AAF30278DCB8}" type="presParOf" srcId="{602C176B-7EE4-4D7D-A313-93B7DFB63CC6}" destId="{2EB970D8-B3EF-440B-BC9F-296D1B71C22D}" srcOrd="1" destOrd="0" presId="urn:microsoft.com/office/officeart/2008/layout/AlternatingHexagons"/>
    <dgm:cxn modelId="{29693C4A-9F0B-46FB-8737-51B9CDCE0499}" type="presParOf" srcId="{602C176B-7EE4-4D7D-A313-93B7DFB63CC6}" destId="{301569FB-9BBF-432C-8DCD-63BC40FCB4CB}" srcOrd="2" destOrd="0" presId="urn:microsoft.com/office/officeart/2008/layout/AlternatingHexagons"/>
    <dgm:cxn modelId="{C045D6FB-9700-4330-B7E7-37FDFD94B5CC}" type="presParOf" srcId="{602C176B-7EE4-4D7D-A313-93B7DFB63CC6}" destId="{2AFC8174-DC51-4A8B-A562-9832BB091DDB}" srcOrd="3" destOrd="0" presId="urn:microsoft.com/office/officeart/2008/layout/AlternatingHexagons"/>
    <dgm:cxn modelId="{0137924F-5CDB-40A3-BDDA-A07567FA72B6}" type="presParOf" srcId="{602C176B-7EE4-4D7D-A313-93B7DFB63CC6}" destId="{2AB45730-CDAC-4FA9-8A92-BBB85A91BD4D}" srcOrd="4" destOrd="0" presId="urn:microsoft.com/office/officeart/2008/layout/AlternatingHexagons"/>
    <dgm:cxn modelId="{ED83BE8B-21CC-4A6D-881F-FB3519B5254F}" type="presParOf" srcId="{C9F2C609-E6E9-4CE4-97E6-94247FC5AADC}" destId="{34BA504A-53FB-4ACF-86EC-17C4336EC2CF}" srcOrd="3" destOrd="0" presId="urn:microsoft.com/office/officeart/2008/layout/AlternatingHexagons"/>
    <dgm:cxn modelId="{E1CFEF21-6558-4AE3-B2A5-619B5E85464F}" type="presParOf" srcId="{C9F2C609-E6E9-4CE4-97E6-94247FC5AADC}" destId="{6562F4BD-5482-4FD6-9E16-A07805CCB50F}" srcOrd="4" destOrd="0" presId="urn:microsoft.com/office/officeart/2008/layout/AlternatingHexagons"/>
    <dgm:cxn modelId="{CABD3C6D-32DB-4ED4-B231-10410216C965}" type="presParOf" srcId="{6562F4BD-5482-4FD6-9E16-A07805CCB50F}" destId="{69916745-35C0-4B9F-B1E0-D7C05055DDFE}" srcOrd="0" destOrd="0" presId="urn:microsoft.com/office/officeart/2008/layout/AlternatingHexagons"/>
    <dgm:cxn modelId="{7C81C9F4-0785-4B5C-AAB1-2283E2D3EBF7}" type="presParOf" srcId="{6562F4BD-5482-4FD6-9E16-A07805CCB50F}" destId="{5EAE041C-D75D-4E45-9ABD-9A5AED7E6294}" srcOrd="1" destOrd="0" presId="urn:microsoft.com/office/officeart/2008/layout/AlternatingHexagons"/>
    <dgm:cxn modelId="{F6112603-2BEA-479A-939B-EC53448D3D15}" type="presParOf" srcId="{6562F4BD-5482-4FD6-9E16-A07805CCB50F}" destId="{60B153EB-9D6A-4AB5-B4E4-FD5AB4D51B66}" srcOrd="2" destOrd="0" presId="urn:microsoft.com/office/officeart/2008/layout/AlternatingHexagons"/>
    <dgm:cxn modelId="{3D1838F3-B3CB-414F-A5BB-338EC07D1646}" type="presParOf" srcId="{6562F4BD-5482-4FD6-9E16-A07805CCB50F}" destId="{13944C51-5854-4C4D-9FDB-28D1F3D70DEF}" srcOrd="3" destOrd="0" presId="urn:microsoft.com/office/officeart/2008/layout/AlternatingHexagons"/>
    <dgm:cxn modelId="{FAA35AC3-2394-4FBF-BBE3-EBFD4EF1AE4B}" type="presParOf" srcId="{6562F4BD-5482-4FD6-9E16-A07805CCB50F}" destId="{660AD31B-9DEA-49CC-A88A-46422339FDA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AF6A43-5BF0-4D80-B743-4DF7935E29A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12BD17-CD27-4220-AFA7-C23B2C5C1E21}">
      <dgm:prSet phldrT="[Text]" custT="1"/>
      <dgm:spPr/>
      <dgm:t>
        <a:bodyPr/>
        <a:lstStyle/>
        <a:p>
          <a:r>
            <a:rPr lang="en-US" sz="2000" b="1" dirty="0" smtClean="0"/>
            <a:t>Birth</a:t>
          </a:r>
        </a:p>
        <a:p>
          <a:r>
            <a:rPr lang="en-US" sz="2000" b="1" dirty="0" smtClean="0"/>
            <a:t>weight</a:t>
          </a:r>
          <a:endParaRPr lang="en-US" sz="2000" b="1" dirty="0"/>
        </a:p>
      </dgm:t>
    </dgm:pt>
    <dgm:pt modelId="{958A78A0-D200-408B-87CE-19B06BADC127}" type="parTrans" cxnId="{F3C6C533-4FBA-431C-8C5C-BA304E7CE84C}">
      <dgm:prSet/>
      <dgm:spPr/>
      <dgm:t>
        <a:bodyPr/>
        <a:lstStyle/>
        <a:p>
          <a:endParaRPr lang="en-US"/>
        </a:p>
      </dgm:t>
    </dgm:pt>
    <dgm:pt modelId="{31DA7AE4-60E4-4B1F-ABF5-1FB32FA90E5B}" type="sibTrans" cxnId="{F3C6C533-4FBA-431C-8C5C-BA304E7CE84C}">
      <dgm:prSet/>
      <dgm:spPr>
        <a:solidFill>
          <a:srgbClr val="E8303B"/>
        </a:solidFill>
      </dgm:spPr>
      <dgm:t>
        <a:bodyPr/>
        <a:lstStyle/>
        <a:p>
          <a:endParaRPr lang="en-US"/>
        </a:p>
      </dgm:t>
    </dgm:pt>
    <dgm:pt modelId="{F61BE34F-6C16-4027-9321-183B32867D9B}">
      <dgm:prSet phldrT="[Text]"/>
      <dgm:spPr>
        <a:solidFill>
          <a:srgbClr val="5DA9DD"/>
        </a:solidFill>
      </dgm:spPr>
      <dgm:t>
        <a:bodyPr/>
        <a:lstStyle/>
        <a:p>
          <a:r>
            <a:rPr lang="en-US" b="1" dirty="0" smtClean="0"/>
            <a:t>Preterm</a:t>
          </a:r>
          <a:r>
            <a:rPr lang="en-US" dirty="0" smtClean="0"/>
            <a:t> </a:t>
          </a:r>
          <a:r>
            <a:rPr lang="en-US" b="1" i="0" dirty="0" smtClean="0"/>
            <a:t>birth</a:t>
          </a:r>
          <a:endParaRPr lang="en-US" b="1" i="0" dirty="0"/>
        </a:p>
      </dgm:t>
    </dgm:pt>
    <dgm:pt modelId="{D4261617-16D8-4474-9511-DC533954EB25}" type="parTrans" cxnId="{E72FE59C-AC8E-4802-B3E5-FB70E38DA9C3}">
      <dgm:prSet/>
      <dgm:spPr/>
      <dgm:t>
        <a:bodyPr/>
        <a:lstStyle/>
        <a:p>
          <a:endParaRPr lang="en-US"/>
        </a:p>
      </dgm:t>
    </dgm:pt>
    <dgm:pt modelId="{6D9D4545-5505-420B-9390-7328F344286E}" type="sibTrans" cxnId="{E72FE59C-AC8E-4802-B3E5-FB70E38DA9C3}">
      <dgm:prSet/>
      <dgm:spPr>
        <a:solidFill>
          <a:srgbClr val="C26E68"/>
        </a:solidFill>
      </dgm:spPr>
      <dgm:t>
        <a:bodyPr/>
        <a:lstStyle/>
        <a:p>
          <a:endParaRPr lang="en-US"/>
        </a:p>
      </dgm:t>
    </dgm:pt>
    <dgm:pt modelId="{466DE56E-9345-4A2A-BE5B-833698F7AB92}">
      <dgm:prSet phldrT="[Text]"/>
      <dgm:spPr>
        <a:solidFill>
          <a:srgbClr val="E8303B"/>
        </a:solidFill>
      </dgm:spPr>
      <dgm:t>
        <a:bodyPr/>
        <a:lstStyle/>
        <a:p>
          <a:r>
            <a:rPr lang="en-US" b="1" dirty="0" smtClean="0"/>
            <a:t>LGA</a:t>
          </a:r>
          <a:endParaRPr lang="en-US" b="1" dirty="0"/>
        </a:p>
      </dgm:t>
    </dgm:pt>
    <dgm:pt modelId="{0D0B5DEC-F14D-400D-8A27-4F8F44BC1E2E}" type="parTrans" cxnId="{3C016F77-19A9-4B96-89B2-3AAAFC541C80}">
      <dgm:prSet/>
      <dgm:spPr/>
      <dgm:t>
        <a:bodyPr/>
        <a:lstStyle/>
        <a:p>
          <a:endParaRPr lang="en-US"/>
        </a:p>
      </dgm:t>
    </dgm:pt>
    <dgm:pt modelId="{5A311745-7A30-4BCA-B8A2-393D044E9A02}" type="sibTrans" cxnId="{3C016F77-19A9-4B96-89B2-3AAAFC541C80}">
      <dgm:prSet/>
      <dgm:spPr/>
      <dgm:t>
        <a:bodyPr/>
        <a:lstStyle/>
        <a:p>
          <a:endParaRPr lang="en-US"/>
        </a:p>
      </dgm:t>
    </dgm:pt>
    <dgm:pt modelId="{C9F2C609-E6E9-4CE4-97E6-94247FC5AADC}" type="pres">
      <dgm:prSet presAssocID="{A2AF6A43-5BF0-4D80-B743-4DF7935E29A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A87F2BB-D82D-4372-B7A6-8741ADF0F3DD}" type="pres">
      <dgm:prSet presAssocID="{3012BD17-CD27-4220-AFA7-C23B2C5C1E21}" presName="composite" presStyleCnt="0"/>
      <dgm:spPr/>
    </dgm:pt>
    <dgm:pt modelId="{57E80AA3-0C94-4407-9D55-40351FA5F7AC}" type="pres">
      <dgm:prSet presAssocID="{3012BD17-CD27-4220-AFA7-C23B2C5C1E2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37415-2374-42F7-9BBD-1C8DB6072A36}" type="pres">
      <dgm:prSet presAssocID="{3012BD17-CD27-4220-AFA7-C23B2C5C1E2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7B2BD-FF60-4645-B306-3DEFEF7B33D5}" type="pres">
      <dgm:prSet presAssocID="{3012BD17-CD27-4220-AFA7-C23B2C5C1E21}" presName="BalanceSpacing" presStyleCnt="0"/>
      <dgm:spPr/>
    </dgm:pt>
    <dgm:pt modelId="{F5DFE590-0D94-41EF-BE4A-3E1536580F39}" type="pres">
      <dgm:prSet presAssocID="{3012BD17-CD27-4220-AFA7-C23B2C5C1E21}" presName="BalanceSpacing1" presStyleCnt="0"/>
      <dgm:spPr/>
    </dgm:pt>
    <dgm:pt modelId="{1BFDCDB4-C857-4EC4-872D-EAD1259FB33F}" type="pres">
      <dgm:prSet presAssocID="{31DA7AE4-60E4-4B1F-ABF5-1FB32FA90E5B}" presName="Accent1Text" presStyleLbl="node1" presStyleIdx="1" presStyleCnt="6"/>
      <dgm:spPr/>
      <dgm:t>
        <a:bodyPr/>
        <a:lstStyle/>
        <a:p>
          <a:endParaRPr lang="en-US"/>
        </a:p>
      </dgm:t>
    </dgm:pt>
    <dgm:pt modelId="{8F605C3B-806B-4ABF-BF63-3D5DE3685C29}" type="pres">
      <dgm:prSet presAssocID="{31DA7AE4-60E4-4B1F-ABF5-1FB32FA90E5B}" presName="spaceBetweenRectangles" presStyleCnt="0"/>
      <dgm:spPr/>
    </dgm:pt>
    <dgm:pt modelId="{602C176B-7EE4-4D7D-A313-93B7DFB63CC6}" type="pres">
      <dgm:prSet presAssocID="{F61BE34F-6C16-4027-9321-183B32867D9B}" presName="composite" presStyleCnt="0"/>
      <dgm:spPr/>
    </dgm:pt>
    <dgm:pt modelId="{8DDE1D6C-BE23-4A8B-B673-BB6499CC59E1}" type="pres">
      <dgm:prSet presAssocID="{F61BE34F-6C16-4027-9321-183B32867D9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970D8-B3EF-440B-BC9F-296D1B71C22D}" type="pres">
      <dgm:prSet presAssocID="{F61BE34F-6C16-4027-9321-183B32867D9B}" presName="Childtext1" presStyleLbl="revTx" presStyleIdx="1" presStyleCnt="3" custLinFactX="-9318" custLinFactNeighborX="-100000" custLinFactNeighborY="-515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569FB-9BBF-432C-8DCD-63BC40FCB4CB}" type="pres">
      <dgm:prSet presAssocID="{F61BE34F-6C16-4027-9321-183B32867D9B}" presName="BalanceSpacing" presStyleCnt="0"/>
      <dgm:spPr/>
    </dgm:pt>
    <dgm:pt modelId="{2AFC8174-DC51-4A8B-A562-9832BB091DDB}" type="pres">
      <dgm:prSet presAssocID="{F61BE34F-6C16-4027-9321-183B32867D9B}" presName="BalanceSpacing1" presStyleCnt="0"/>
      <dgm:spPr/>
    </dgm:pt>
    <dgm:pt modelId="{2AB45730-CDAC-4FA9-8A92-BBB85A91BD4D}" type="pres">
      <dgm:prSet presAssocID="{6D9D4545-5505-420B-9390-7328F344286E}" presName="Accent1Text" presStyleLbl="node1" presStyleIdx="3" presStyleCnt="6"/>
      <dgm:spPr/>
      <dgm:t>
        <a:bodyPr/>
        <a:lstStyle/>
        <a:p>
          <a:endParaRPr lang="en-US"/>
        </a:p>
      </dgm:t>
    </dgm:pt>
    <dgm:pt modelId="{34BA504A-53FB-4ACF-86EC-17C4336EC2CF}" type="pres">
      <dgm:prSet presAssocID="{6D9D4545-5505-420B-9390-7328F344286E}" presName="spaceBetweenRectangles" presStyleCnt="0"/>
      <dgm:spPr/>
    </dgm:pt>
    <dgm:pt modelId="{6562F4BD-5482-4FD6-9E16-A07805CCB50F}" type="pres">
      <dgm:prSet presAssocID="{466DE56E-9345-4A2A-BE5B-833698F7AB92}" presName="composite" presStyleCnt="0"/>
      <dgm:spPr/>
    </dgm:pt>
    <dgm:pt modelId="{69916745-35C0-4B9F-B1E0-D7C05055DDFE}" type="pres">
      <dgm:prSet presAssocID="{466DE56E-9345-4A2A-BE5B-833698F7AB9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E041C-D75D-4E45-9ABD-9A5AED7E6294}" type="pres">
      <dgm:prSet presAssocID="{466DE56E-9345-4A2A-BE5B-833698F7AB9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153EB-9D6A-4AB5-B4E4-FD5AB4D51B66}" type="pres">
      <dgm:prSet presAssocID="{466DE56E-9345-4A2A-BE5B-833698F7AB92}" presName="BalanceSpacing" presStyleCnt="0"/>
      <dgm:spPr/>
    </dgm:pt>
    <dgm:pt modelId="{13944C51-5854-4C4D-9FDB-28D1F3D70DEF}" type="pres">
      <dgm:prSet presAssocID="{466DE56E-9345-4A2A-BE5B-833698F7AB92}" presName="BalanceSpacing1" presStyleCnt="0"/>
      <dgm:spPr/>
    </dgm:pt>
    <dgm:pt modelId="{660AD31B-9DEA-49CC-A88A-46422339FDAA}" type="pres">
      <dgm:prSet presAssocID="{5A311745-7A30-4BCA-B8A2-393D044E9A02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F3C6C533-4FBA-431C-8C5C-BA304E7CE84C}" srcId="{A2AF6A43-5BF0-4D80-B743-4DF7935E29A3}" destId="{3012BD17-CD27-4220-AFA7-C23B2C5C1E21}" srcOrd="0" destOrd="0" parTransId="{958A78A0-D200-408B-87CE-19B06BADC127}" sibTransId="{31DA7AE4-60E4-4B1F-ABF5-1FB32FA90E5B}"/>
    <dgm:cxn modelId="{0CCD5FD0-677F-46D7-8B7C-8E823BF1BF82}" type="presOf" srcId="{A2AF6A43-5BF0-4D80-B743-4DF7935E29A3}" destId="{C9F2C609-E6E9-4CE4-97E6-94247FC5AADC}" srcOrd="0" destOrd="0" presId="urn:microsoft.com/office/officeart/2008/layout/AlternatingHexagons"/>
    <dgm:cxn modelId="{AEE84A9A-E548-41F3-8A3C-A79A38E220C2}" type="presOf" srcId="{5A311745-7A30-4BCA-B8A2-393D044E9A02}" destId="{660AD31B-9DEA-49CC-A88A-46422339FDAA}" srcOrd="0" destOrd="0" presId="urn:microsoft.com/office/officeart/2008/layout/AlternatingHexagons"/>
    <dgm:cxn modelId="{E72FE59C-AC8E-4802-B3E5-FB70E38DA9C3}" srcId="{A2AF6A43-5BF0-4D80-B743-4DF7935E29A3}" destId="{F61BE34F-6C16-4027-9321-183B32867D9B}" srcOrd="1" destOrd="0" parTransId="{D4261617-16D8-4474-9511-DC533954EB25}" sibTransId="{6D9D4545-5505-420B-9390-7328F344286E}"/>
    <dgm:cxn modelId="{A23213CD-9005-47A8-9100-29BD96F508BE}" type="presOf" srcId="{466DE56E-9345-4A2A-BE5B-833698F7AB92}" destId="{69916745-35C0-4B9F-B1E0-D7C05055DDFE}" srcOrd="0" destOrd="0" presId="urn:microsoft.com/office/officeart/2008/layout/AlternatingHexagons"/>
    <dgm:cxn modelId="{9CE3143A-A123-46FF-BAD0-109CB11F31F9}" type="presOf" srcId="{6D9D4545-5505-420B-9390-7328F344286E}" destId="{2AB45730-CDAC-4FA9-8A92-BBB85A91BD4D}" srcOrd="0" destOrd="0" presId="urn:microsoft.com/office/officeart/2008/layout/AlternatingHexagons"/>
    <dgm:cxn modelId="{3C016F77-19A9-4B96-89B2-3AAAFC541C80}" srcId="{A2AF6A43-5BF0-4D80-B743-4DF7935E29A3}" destId="{466DE56E-9345-4A2A-BE5B-833698F7AB92}" srcOrd="2" destOrd="0" parTransId="{0D0B5DEC-F14D-400D-8A27-4F8F44BC1E2E}" sibTransId="{5A311745-7A30-4BCA-B8A2-393D044E9A02}"/>
    <dgm:cxn modelId="{91756289-65E2-47C8-8EA4-4624DEAC8E66}" type="presOf" srcId="{3012BD17-CD27-4220-AFA7-C23B2C5C1E21}" destId="{57E80AA3-0C94-4407-9D55-40351FA5F7AC}" srcOrd="0" destOrd="0" presId="urn:microsoft.com/office/officeart/2008/layout/AlternatingHexagons"/>
    <dgm:cxn modelId="{AB4FD986-1FDF-4648-8B22-7D39E9A21BCD}" type="presOf" srcId="{F61BE34F-6C16-4027-9321-183B32867D9B}" destId="{8DDE1D6C-BE23-4A8B-B673-BB6499CC59E1}" srcOrd="0" destOrd="0" presId="urn:microsoft.com/office/officeart/2008/layout/AlternatingHexagons"/>
    <dgm:cxn modelId="{C33BEF97-4C0D-4DE5-A3EE-CF5BCF9A8118}" type="presOf" srcId="{31DA7AE4-60E4-4B1F-ABF5-1FB32FA90E5B}" destId="{1BFDCDB4-C857-4EC4-872D-EAD1259FB33F}" srcOrd="0" destOrd="0" presId="urn:microsoft.com/office/officeart/2008/layout/AlternatingHexagons"/>
    <dgm:cxn modelId="{A8FDEEE1-E496-4AE2-A657-144C7852DEDF}" type="presParOf" srcId="{C9F2C609-E6E9-4CE4-97E6-94247FC5AADC}" destId="{0A87F2BB-D82D-4372-B7A6-8741ADF0F3DD}" srcOrd="0" destOrd="0" presId="urn:microsoft.com/office/officeart/2008/layout/AlternatingHexagons"/>
    <dgm:cxn modelId="{83BA189A-B662-4320-BF49-022ABBBE0620}" type="presParOf" srcId="{0A87F2BB-D82D-4372-B7A6-8741ADF0F3DD}" destId="{57E80AA3-0C94-4407-9D55-40351FA5F7AC}" srcOrd="0" destOrd="0" presId="urn:microsoft.com/office/officeart/2008/layout/AlternatingHexagons"/>
    <dgm:cxn modelId="{3EF17523-3805-46F9-A50E-C729189CD446}" type="presParOf" srcId="{0A87F2BB-D82D-4372-B7A6-8741ADF0F3DD}" destId="{FE737415-2374-42F7-9BBD-1C8DB6072A36}" srcOrd="1" destOrd="0" presId="urn:microsoft.com/office/officeart/2008/layout/AlternatingHexagons"/>
    <dgm:cxn modelId="{9A615878-8199-47E0-8BE4-4D34598B1FB8}" type="presParOf" srcId="{0A87F2BB-D82D-4372-B7A6-8741ADF0F3DD}" destId="{67F7B2BD-FF60-4645-B306-3DEFEF7B33D5}" srcOrd="2" destOrd="0" presId="urn:microsoft.com/office/officeart/2008/layout/AlternatingHexagons"/>
    <dgm:cxn modelId="{D3AA3394-1AAC-4271-A22A-AFB25B77418A}" type="presParOf" srcId="{0A87F2BB-D82D-4372-B7A6-8741ADF0F3DD}" destId="{F5DFE590-0D94-41EF-BE4A-3E1536580F39}" srcOrd="3" destOrd="0" presId="urn:microsoft.com/office/officeart/2008/layout/AlternatingHexagons"/>
    <dgm:cxn modelId="{1B7CDFD4-1F01-4577-A016-2E263A8C90A1}" type="presParOf" srcId="{0A87F2BB-D82D-4372-B7A6-8741ADF0F3DD}" destId="{1BFDCDB4-C857-4EC4-872D-EAD1259FB33F}" srcOrd="4" destOrd="0" presId="urn:microsoft.com/office/officeart/2008/layout/AlternatingHexagons"/>
    <dgm:cxn modelId="{097644C0-939C-4E35-9F22-5311C9DDBAEA}" type="presParOf" srcId="{C9F2C609-E6E9-4CE4-97E6-94247FC5AADC}" destId="{8F605C3B-806B-4ABF-BF63-3D5DE3685C29}" srcOrd="1" destOrd="0" presId="urn:microsoft.com/office/officeart/2008/layout/AlternatingHexagons"/>
    <dgm:cxn modelId="{8AC9974A-0136-4166-9F82-EA0DA35A437A}" type="presParOf" srcId="{C9F2C609-E6E9-4CE4-97E6-94247FC5AADC}" destId="{602C176B-7EE4-4D7D-A313-93B7DFB63CC6}" srcOrd="2" destOrd="0" presId="urn:microsoft.com/office/officeart/2008/layout/AlternatingHexagons"/>
    <dgm:cxn modelId="{C02CB76F-5715-4701-811B-CFA29A351D5F}" type="presParOf" srcId="{602C176B-7EE4-4D7D-A313-93B7DFB63CC6}" destId="{8DDE1D6C-BE23-4A8B-B673-BB6499CC59E1}" srcOrd="0" destOrd="0" presId="urn:microsoft.com/office/officeart/2008/layout/AlternatingHexagons"/>
    <dgm:cxn modelId="{2A5A799F-E738-4C54-89E6-AAF30278DCB8}" type="presParOf" srcId="{602C176B-7EE4-4D7D-A313-93B7DFB63CC6}" destId="{2EB970D8-B3EF-440B-BC9F-296D1B71C22D}" srcOrd="1" destOrd="0" presId="urn:microsoft.com/office/officeart/2008/layout/AlternatingHexagons"/>
    <dgm:cxn modelId="{29693C4A-9F0B-46FB-8737-51B9CDCE0499}" type="presParOf" srcId="{602C176B-7EE4-4D7D-A313-93B7DFB63CC6}" destId="{301569FB-9BBF-432C-8DCD-63BC40FCB4CB}" srcOrd="2" destOrd="0" presId="urn:microsoft.com/office/officeart/2008/layout/AlternatingHexagons"/>
    <dgm:cxn modelId="{C045D6FB-9700-4330-B7E7-37FDFD94B5CC}" type="presParOf" srcId="{602C176B-7EE4-4D7D-A313-93B7DFB63CC6}" destId="{2AFC8174-DC51-4A8B-A562-9832BB091DDB}" srcOrd="3" destOrd="0" presId="urn:microsoft.com/office/officeart/2008/layout/AlternatingHexagons"/>
    <dgm:cxn modelId="{0137924F-5CDB-40A3-BDDA-A07567FA72B6}" type="presParOf" srcId="{602C176B-7EE4-4D7D-A313-93B7DFB63CC6}" destId="{2AB45730-CDAC-4FA9-8A92-BBB85A91BD4D}" srcOrd="4" destOrd="0" presId="urn:microsoft.com/office/officeart/2008/layout/AlternatingHexagons"/>
    <dgm:cxn modelId="{ED83BE8B-21CC-4A6D-881F-FB3519B5254F}" type="presParOf" srcId="{C9F2C609-E6E9-4CE4-97E6-94247FC5AADC}" destId="{34BA504A-53FB-4ACF-86EC-17C4336EC2CF}" srcOrd="3" destOrd="0" presId="urn:microsoft.com/office/officeart/2008/layout/AlternatingHexagons"/>
    <dgm:cxn modelId="{E1CFEF21-6558-4AE3-B2A5-619B5E85464F}" type="presParOf" srcId="{C9F2C609-E6E9-4CE4-97E6-94247FC5AADC}" destId="{6562F4BD-5482-4FD6-9E16-A07805CCB50F}" srcOrd="4" destOrd="0" presId="urn:microsoft.com/office/officeart/2008/layout/AlternatingHexagons"/>
    <dgm:cxn modelId="{CABD3C6D-32DB-4ED4-B231-10410216C965}" type="presParOf" srcId="{6562F4BD-5482-4FD6-9E16-A07805CCB50F}" destId="{69916745-35C0-4B9F-B1E0-D7C05055DDFE}" srcOrd="0" destOrd="0" presId="urn:microsoft.com/office/officeart/2008/layout/AlternatingHexagons"/>
    <dgm:cxn modelId="{7C81C9F4-0785-4B5C-AAB1-2283E2D3EBF7}" type="presParOf" srcId="{6562F4BD-5482-4FD6-9E16-A07805CCB50F}" destId="{5EAE041C-D75D-4E45-9ABD-9A5AED7E6294}" srcOrd="1" destOrd="0" presId="urn:microsoft.com/office/officeart/2008/layout/AlternatingHexagons"/>
    <dgm:cxn modelId="{F6112603-2BEA-479A-939B-EC53448D3D15}" type="presParOf" srcId="{6562F4BD-5482-4FD6-9E16-A07805CCB50F}" destId="{60B153EB-9D6A-4AB5-B4E4-FD5AB4D51B66}" srcOrd="2" destOrd="0" presId="urn:microsoft.com/office/officeart/2008/layout/AlternatingHexagons"/>
    <dgm:cxn modelId="{3D1838F3-B3CB-414F-A5BB-338EC07D1646}" type="presParOf" srcId="{6562F4BD-5482-4FD6-9E16-A07805CCB50F}" destId="{13944C51-5854-4C4D-9FDB-28D1F3D70DEF}" srcOrd="3" destOrd="0" presId="urn:microsoft.com/office/officeart/2008/layout/AlternatingHexagons"/>
    <dgm:cxn modelId="{FAA35AC3-2394-4FBF-BBE3-EBFD4EF1AE4B}" type="presParOf" srcId="{6562F4BD-5482-4FD6-9E16-A07805CCB50F}" destId="{660AD31B-9DEA-49CC-A88A-46422339FDA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AF6A43-5BF0-4D80-B743-4DF7935E29A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12BD17-CD27-4220-AFA7-C23B2C5C1E21}">
      <dgm:prSet phldrT="[Text]" custT="1"/>
      <dgm:spPr/>
      <dgm:t>
        <a:bodyPr/>
        <a:lstStyle/>
        <a:p>
          <a:r>
            <a:rPr lang="en-US" sz="2000" b="1" dirty="0" smtClean="0"/>
            <a:t>Birth</a:t>
          </a:r>
        </a:p>
        <a:p>
          <a:r>
            <a:rPr lang="en-US" sz="2000" b="1" dirty="0" smtClean="0"/>
            <a:t>weight</a:t>
          </a:r>
          <a:endParaRPr lang="en-US" sz="2000" b="1" dirty="0"/>
        </a:p>
      </dgm:t>
    </dgm:pt>
    <dgm:pt modelId="{958A78A0-D200-408B-87CE-19B06BADC127}" type="parTrans" cxnId="{F3C6C533-4FBA-431C-8C5C-BA304E7CE84C}">
      <dgm:prSet/>
      <dgm:spPr/>
      <dgm:t>
        <a:bodyPr/>
        <a:lstStyle/>
        <a:p>
          <a:endParaRPr lang="en-US"/>
        </a:p>
      </dgm:t>
    </dgm:pt>
    <dgm:pt modelId="{31DA7AE4-60E4-4B1F-ABF5-1FB32FA90E5B}" type="sibTrans" cxnId="{F3C6C533-4FBA-431C-8C5C-BA304E7CE84C}">
      <dgm:prSet/>
      <dgm:spPr>
        <a:solidFill>
          <a:srgbClr val="E8303B"/>
        </a:solidFill>
      </dgm:spPr>
      <dgm:t>
        <a:bodyPr/>
        <a:lstStyle/>
        <a:p>
          <a:endParaRPr lang="en-US"/>
        </a:p>
      </dgm:t>
    </dgm:pt>
    <dgm:pt modelId="{F61BE34F-6C16-4027-9321-183B32867D9B}">
      <dgm:prSet phldrT="[Text]"/>
      <dgm:spPr>
        <a:solidFill>
          <a:srgbClr val="5DA9DD"/>
        </a:solidFill>
      </dgm:spPr>
      <dgm:t>
        <a:bodyPr/>
        <a:lstStyle/>
        <a:p>
          <a:r>
            <a:rPr lang="en-US" b="1" dirty="0" smtClean="0"/>
            <a:t>Preterm</a:t>
          </a:r>
          <a:r>
            <a:rPr lang="en-US" dirty="0" smtClean="0"/>
            <a:t> </a:t>
          </a:r>
          <a:r>
            <a:rPr lang="en-US" b="1" i="0" dirty="0" smtClean="0"/>
            <a:t>birth</a:t>
          </a:r>
          <a:endParaRPr lang="en-US" b="1" i="0" dirty="0"/>
        </a:p>
      </dgm:t>
    </dgm:pt>
    <dgm:pt modelId="{D4261617-16D8-4474-9511-DC533954EB25}" type="parTrans" cxnId="{E72FE59C-AC8E-4802-B3E5-FB70E38DA9C3}">
      <dgm:prSet/>
      <dgm:spPr/>
      <dgm:t>
        <a:bodyPr/>
        <a:lstStyle/>
        <a:p>
          <a:endParaRPr lang="en-US"/>
        </a:p>
      </dgm:t>
    </dgm:pt>
    <dgm:pt modelId="{6D9D4545-5505-420B-9390-7328F344286E}" type="sibTrans" cxnId="{E72FE59C-AC8E-4802-B3E5-FB70E38DA9C3}">
      <dgm:prSet/>
      <dgm:spPr>
        <a:solidFill>
          <a:srgbClr val="C26E68"/>
        </a:solidFill>
      </dgm:spPr>
      <dgm:t>
        <a:bodyPr/>
        <a:lstStyle/>
        <a:p>
          <a:endParaRPr lang="en-US"/>
        </a:p>
      </dgm:t>
    </dgm:pt>
    <dgm:pt modelId="{466DE56E-9345-4A2A-BE5B-833698F7AB92}">
      <dgm:prSet phldrT="[Text]"/>
      <dgm:spPr>
        <a:solidFill>
          <a:srgbClr val="E8303B"/>
        </a:solidFill>
      </dgm:spPr>
      <dgm:t>
        <a:bodyPr/>
        <a:lstStyle/>
        <a:p>
          <a:r>
            <a:rPr lang="en-US" b="1" dirty="0" smtClean="0"/>
            <a:t>LGA</a:t>
          </a:r>
          <a:endParaRPr lang="en-US" b="1" dirty="0"/>
        </a:p>
      </dgm:t>
    </dgm:pt>
    <dgm:pt modelId="{0D0B5DEC-F14D-400D-8A27-4F8F44BC1E2E}" type="parTrans" cxnId="{3C016F77-19A9-4B96-89B2-3AAAFC541C80}">
      <dgm:prSet/>
      <dgm:spPr/>
      <dgm:t>
        <a:bodyPr/>
        <a:lstStyle/>
        <a:p>
          <a:endParaRPr lang="en-US"/>
        </a:p>
      </dgm:t>
    </dgm:pt>
    <dgm:pt modelId="{5A311745-7A30-4BCA-B8A2-393D044E9A02}" type="sibTrans" cxnId="{3C016F77-19A9-4B96-89B2-3AAAFC541C80}">
      <dgm:prSet/>
      <dgm:spPr/>
      <dgm:t>
        <a:bodyPr/>
        <a:lstStyle/>
        <a:p>
          <a:endParaRPr lang="en-US"/>
        </a:p>
      </dgm:t>
    </dgm:pt>
    <dgm:pt modelId="{C9F2C609-E6E9-4CE4-97E6-94247FC5AADC}" type="pres">
      <dgm:prSet presAssocID="{A2AF6A43-5BF0-4D80-B743-4DF7935E29A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A87F2BB-D82D-4372-B7A6-8741ADF0F3DD}" type="pres">
      <dgm:prSet presAssocID="{3012BD17-CD27-4220-AFA7-C23B2C5C1E21}" presName="composite" presStyleCnt="0"/>
      <dgm:spPr/>
    </dgm:pt>
    <dgm:pt modelId="{57E80AA3-0C94-4407-9D55-40351FA5F7AC}" type="pres">
      <dgm:prSet presAssocID="{3012BD17-CD27-4220-AFA7-C23B2C5C1E2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37415-2374-42F7-9BBD-1C8DB6072A36}" type="pres">
      <dgm:prSet presAssocID="{3012BD17-CD27-4220-AFA7-C23B2C5C1E2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7B2BD-FF60-4645-B306-3DEFEF7B33D5}" type="pres">
      <dgm:prSet presAssocID="{3012BD17-CD27-4220-AFA7-C23B2C5C1E21}" presName="BalanceSpacing" presStyleCnt="0"/>
      <dgm:spPr/>
    </dgm:pt>
    <dgm:pt modelId="{F5DFE590-0D94-41EF-BE4A-3E1536580F39}" type="pres">
      <dgm:prSet presAssocID="{3012BD17-CD27-4220-AFA7-C23B2C5C1E21}" presName="BalanceSpacing1" presStyleCnt="0"/>
      <dgm:spPr/>
    </dgm:pt>
    <dgm:pt modelId="{1BFDCDB4-C857-4EC4-872D-EAD1259FB33F}" type="pres">
      <dgm:prSet presAssocID="{31DA7AE4-60E4-4B1F-ABF5-1FB32FA90E5B}" presName="Accent1Text" presStyleLbl="node1" presStyleIdx="1" presStyleCnt="6"/>
      <dgm:spPr/>
      <dgm:t>
        <a:bodyPr/>
        <a:lstStyle/>
        <a:p>
          <a:endParaRPr lang="en-US"/>
        </a:p>
      </dgm:t>
    </dgm:pt>
    <dgm:pt modelId="{8F605C3B-806B-4ABF-BF63-3D5DE3685C29}" type="pres">
      <dgm:prSet presAssocID="{31DA7AE4-60E4-4B1F-ABF5-1FB32FA90E5B}" presName="spaceBetweenRectangles" presStyleCnt="0"/>
      <dgm:spPr/>
    </dgm:pt>
    <dgm:pt modelId="{602C176B-7EE4-4D7D-A313-93B7DFB63CC6}" type="pres">
      <dgm:prSet presAssocID="{F61BE34F-6C16-4027-9321-183B32867D9B}" presName="composite" presStyleCnt="0"/>
      <dgm:spPr/>
    </dgm:pt>
    <dgm:pt modelId="{8DDE1D6C-BE23-4A8B-B673-BB6499CC59E1}" type="pres">
      <dgm:prSet presAssocID="{F61BE34F-6C16-4027-9321-183B32867D9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970D8-B3EF-440B-BC9F-296D1B71C22D}" type="pres">
      <dgm:prSet presAssocID="{F61BE34F-6C16-4027-9321-183B32867D9B}" presName="Childtext1" presStyleLbl="revTx" presStyleIdx="1" presStyleCnt="3" custLinFactX="-9318" custLinFactNeighborX="-100000" custLinFactNeighborY="-515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569FB-9BBF-432C-8DCD-63BC40FCB4CB}" type="pres">
      <dgm:prSet presAssocID="{F61BE34F-6C16-4027-9321-183B32867D9B}" presName="BalanceSpacing" presStyleCnt="0"/>
      <dgm:spPr/>
    </dgm:pt>
    <dgm:pt modelId="{2AFC8174-DC51-4A8B-A562-9832BB091DDB}" type="pres">
      <dgm:prSet presAssocID="{F61BE34F-6C16-4027-9321-183B32867D9B}" presName="BalanceSpacing1" presStyleCnt="0"/>
      <dgm:spPr/>
    </dgm:pt>
    <dgm:pt modelId="{2AB45730-CDAC-4FA9-8A92-BBB85A91BD4D}" type="pres">
      <dgm:prSet presAssocID="{6D9D4545-5505-420B-9390-7328F344286E}" presName="Accent1Text" presStyleLbl="node1" presStyleIdx="3" presStyleCnt="6"/>
      <dgm:spPr/>
      <dgm:t>
        <a:bodyPr/>
        <a:lstStyle/>
        <a:p>
          <a:endParaRPr lang="en-US"/>
        </a:p>
      </dgm:t>
    </dgm:pt>
    <dgm:pt modelId="{34BA504A-53FB-4ACF-86EC-17C4336EC2CF}" type="pres">
      <dgm:prSet presAssocID="{6D9D4545-5505-420B-9390-7328F344286E}" presName="spaceBetweenRectangles" presStyleCnt="0"/>
      <dgm:spPr/>
    </dgm:pt>
    <dgm:pt modelId="{6562F4BD-5482-4FD6-9E16-A07805CCB50F}" type="pres">
      <dgm:prSet presAssocID="{466DE56E-9345-4A2A-BE5B-833698F7AB92}" presName="composite" presStyleCnt="0"/>
      <dgm:spPr/>
    </dgm:pt>
    <dgm:pt modelId="{69916745-35C0-4B9F-B1E0-D7C05055DDFE}" type="pres">
      <dgm:prSet presAssocID="{466DE56E-9345-4A2A-BE5B-833698F7AB9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E041C-D75D-4E45-9ABD-9A5AED7E6294}" type="pres">
      <dgm:prSet presAssocID="{466DE56E-9345-4A2A-BE5B-833698F7AB9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153EB-9D6A-4AB5-B4E4-FD5AB4D51B66}" type="pres">
      <dgm:prSet presAssocID="{466DE56E-9345-4A2A-BE5B-833698F7AB92}" presName="BalanceSpacing" presStyleCnt="0"/>
      <dgm:spPr/>
    </dgm:pt>
    <dgm:pt modelId="{13944C51-5854-4C4D-9FDB-28D1F3D70DEF}" type="pres">
      <dgm:prSet presAssocID="{466DE56E-9345-4A2A-BE5B-833698F7AB92}" presName="BalanceSpacing1" presStyleCnt="0"/>
      <dgm:spPr/>
    </dgm:pt>
    <dgm:pt modelId="{660AD31B-9DEA-49CC-A88A-46422339FDAA}" type="pres">
      <dgm:prSet presAssocID="{5A311745-7A30-4BCA-B8A2-393D044E9A02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F3C6C533-4FBA-431C-8C5C-BA304E7CE84C}" srcId="{A2AF6A43-5BF0-4D80-B743-4DF7935E29A3}" destId="{3012BD17-CD27-4220-AFA7-C23B2C5C1E21}" srcOrd="0" destOrd="0" parTransId="{958A78A0-D200-408B-87CE-19B06BADC127}" sibTransId="{31DA7AE4-60E4-4B1F-ABF5-1FB32FA90E5B}"/>
    <dgm:cxn modelId="{0CCD5FD0-677F-46D7-8B7C-8E823BF1BF82}" type="presOf" srcId="{A2AF6A43-5BF0-4D80-B743-4DF7935E29A3}" destId="{C9F2C609-E6E9-4CE4-97E6-94247FC5AADC}" srcOrd="0" destOrd="0" presId="urn:microsoft.com/office/officeart/2008/layout/AlternatingHexagons"/>
    <dgm:cxn modelId="{AEE84A9A-E548-41F3-8A3C-A79A38E220C2}" type="presOf" srcId="{5A311745-7A30-4BCA-B8A2-393D044E9A02}" destId="{660AD31B-9DEA-49CC-A88A-46422339FDAA}" srcOrd="0" destOrd="0" presId="urn:microsoft.com/office/officeart/2008/layout/AlternatingHexagons"/>
    <dgm:cxn modelId="{E72FE59C-AC8E-4802-B3E5-FB70E38DA9C3}" srcId="{A2AF6A43-5BF0-4D80-B743-4DF7935E29A3}" destId="{F61BE34F-6C16-4027-9321-183B32867D9B}" srcOrd="1" destOrd="0" parTransId="{D4261617-16D8-4474-9511-DC533954EB25}" sibTransId="{6D9D4545-5505-420B-9390-7328F344286E}"/>
    <dgm:cxn modelId="{A23213CD-9005-47A8-9100-29BD96F508BE}" type="presOf" srcId="{466DE56E-9345-4A2A-BE5B-833698F7AB92}" destId="{69916745-35C0-4B9F-B1E0-D7C05055DDFE}" srcOrd="0" destOrd="0" presId="urn:microsoft.com/office/officeart/2008/layout/AlternatingHexagons"/>
    <dgm:cxn modelId="{9CE3143A-A123-46FF-BAD0-109CB11F31F9}" type="presOf" srcId="{6D9D4545-5505-420B-9390-7328F344286E}" destId="{2AB45730-CDAC-4FA9-8A92-BBB85A91BD4D}" srcOrd="0" destOrd="0" presId="urn:microsoft.com/office/officeart/2008/layout/AlternatingHexagons"/>
    <dgm:cxn modelId="{3C016F77-19A9-4B96-89B2-3AAAFC541C80}" srcId="{A2AF6A43-5BF0-4D80-B743-4DF7935E29A3}" destId="{466DE56E-9345-4A2A-BE5B-833698F7AB92}" srcOrd="2" destOrd="0" parTransId="{0D0B5DEC-F14D-400D-8A27-4F8F44BC1E2E}" sibTransId="{5A311745-7A30-4BCA-B8A2-393D044E9A02}"/>
    <dgm:cxn modelId="{91756289-65E2-47C8-8EA4-4624DEAC8E66}" type="presOf" srcId="{3012BD17-CD27-4220-AFA7-C23B2C5C1E21}" destId="{57E80AA3-0C94-4407-9D55-40351FA5F7AC}" srcOrd="0" destOrd="0" presId="urn:microsoft.com/office/officeart/2008/layout/AlternatingHexagons"/>
    <dgm:cxn modelId="{AB4FD986-1FDF-4648-8B22-7D39E9A21BCD}" type="presOf" srcId="{F61BE34F-6C16-4027-9321-183B32867D9B}" destId="{8DDE1D6C-BE23-4A8B-B673-BB6499CC59E1}" srcOrd="0" destOrd="0" presId="urn:microsoft.com/office/officeart/2008/layout/AlternatingHexagons"/>
    <dgm:cxn modelId="{C33BEF97-4C0D-4DE5-A3EE-CF5BCF9A8118}" type="presOf" srcId="{31DA7AE4-60E4-4B1F-ABF5-1FB32FA90E5B}" destId="{1BFDCDB4-C857-4EC4-872D-EAD1259FB33F}" srcOrd="0" destOrd="0" presId="urn:microsoft.com/office/officeart/2008/layout/AlternatingHexagons"/>
    <dgm:cxn modelId="{A8FDEEE1-E496-4AE2-A657-144C7852DEDF}" type="presParOf" srcId="{C9F2C609-E6E9-4CE4-97E6-94247FC5AADC}" destId="{0A87F2BB-D82D-4372-B7A6-8741ADF0F3DD}" srcOrd="0" destOrd="0" presId="urn:microsoft.com/office/officeart/2008/layout/AlternatingHexagons"/>
    <dgm:cxn modelId="{83BA189A-B662-4320-BF49-022ABBBE0620}" type="presParOf" srcId="{0A87F2BB-D82D-4372-B7A6-8741ADF0F3DD}" destId="{57E80AA3-0C94-4407-9D55-40351FA5F7AC}" srcOrd="0" destOrd="0" presId="urn:microsoft.com/office/officeart/2008/layout/AlternatingHexagons"/>
    <dgm:cxn modelId="{3EF17523-3805-46F9-A50E-C729189CD446}" type="presParOf" srcId="{0A87F2BB-D82D-4372-B7A6-8741ADF0F3DD}" destId="{FE737415-2374-42F7-9BBD-1C8DB6072A36}" srcOrd="1" destOrd="0" presId="urn:microsoft.com/office/officeart/2008/layout/AlternatingHexagons"/>
    <dgm:cxn modelId="{9A615878-8199-47E0-8BE4-4D34598B1FB8}" type="presParOf" srcId="{0A87F2BB-D82D-4372-B7A6-8741ADF0F3DD}" destId="{67F7B2BD-FF60-4645-B306-3DEFEF7B33D5}" srcOrd="2" destOrd="0" presId="urn:microsoft.com/office/officeart/2008/layout/AlternatingHexagons"/>
    <dgm:cxn modelId="{D3AA3394-1AAC-4271-A22A-AFB25B77418A}" type="presParOf" srcId="{0A87F2BB-D82D-4372-B7A6-8741ADF0F3DD}" destId="{F5DFE590-0D94-41EF-BE4A-3E1536580F39}" srcOrd="3" destOrd="0" presId="urn:microsoft.com/office/officeart/2008/layout/AlternatingHexagons"/>
    <dgm:cxn modelId="{1B7CDFD4-1F01-4577-A016-2E263A8C90A1}" type="presParOf" srcId="{0A87F2BB-D82D-4372-B7A6-8741ADF0F3DD}" destId="{1BFDCDB4-C857-4EC4-872D-EAD1259FB33F}" srcOrd="4" destOrd="0" presId="urn:microsoft.com/office/officeart/2008/layout/AlternatingHexagons"/>
    <dgm:cxn modelId="{097644C0-939C-4E35-9F22-5311C9DDBAEA}" type="presParOf" srcId="{C9F2C609-E6E9-4CE4-97E6-94247FC5AADC}" destId="{8F605C3B-806B-4ABF-BF63-3D5DE3685C29}" srcOrd="1" destOrd="0" presId="urn:microsoft.com/office/officeart/2008/layout/AlternatingHexagons"/>
    <dgm:cxn modelId="{8AC9974A-0136-4166-9F82-EA0DA35A437A}" type="presParOf" srcId="{C9F2C609-E6E9-4CE4-97E6-94247FC5AADC}" destId="{602C176B-7EE4-4D7D-A313-93B7DFB63CC6}" srcOrd="2" destOrd="0" presId="urn:microsoft.com/office/officeart/2008/layout/AlternatingHexagons"/>
    <dgm:cxn modelId="{C02CB76F-5715-4701-811B-CFA29A351D5F}" type="presParOf" srcId="{602C176B-7EE4-4D7D-A313-93B7DFB63CC6}" destId="{8DDE1D6C-BE23-4A8B-B673-BB6499CC59E1}" srcOrd="0" destOrd="0" presId="urn:microsoft.com/office/officeart/2008/layout/AlternatingHexagons"/>
    <dgm:cxn modelId="{2A5A799F-E738-4C54-89E6-AAF30278DCB8}" type="presParOf" srcId="{602C176B-7EE4-4D7D-A313-93B7DFB63CC6}" destId="{2EB970D8-B3EF-440B-BC9F-296D1B71C22D}" srcOrd="1" destOrd="0" presId="urn:microsoft.com/office/officeart/2008/layout/AlternatingHexagons"/>
    <dgm:cxn modelId="{29693C4A-9F0B-46FB-8737-51B9CDCE0499}" type="presParOf" srcId="{602C176B-7EE4-4D7D-A313-93B7DFB63CC6}" destId="{301569FB-9BBF-432C-8DCD-63BC40FCB4CB}" srcOrd="2" destOrd="0" presId="urn:microsoft.com/office/officeart/2008/layout/AlternatingHexagons"/>
    <dgm:cxn modelId="{C045D6FB-9700-4330-B7E7-37FDFD94B5CC}" type="presParOf" srcId="{602C176B-7EE4-4D7D-A313-93B7DFB63CC6}" destId="{2AFC8174-DC51-4A8B-A562-9832BB091DDB}" srcOrd="3" destOrd="0" presId="urn:microsoft.com/office/officeart/2008/layout/AlternatingHexagons"/>
    <dgm:cxn modelId="{0137924F-5CDB-40A3-BDDA-A07567FA72B6}" type="presParOf" srcId="{602C176B-7EE4-4D7D-A313-93B7DFB63CC6}" destId="{2AB45730-CDAC-4FA9-8A92-BBB85A91BD4D}" srcOrd="4" destOrd="0" presId="urn:microsoft.com/office/officeart/2008/layout/AlternatingHexagons"/>
    <dgm:cxn modelId="{ED83BE8B-21CC-4A6D-881F-FB3519B5254F}" type="presParOf" srcId="{C9F2C609-E6E9-4CE4-97E6-94247FC5AADC}" destId="{34BA504A-53FB-4ACF-86EC-17C4336EC2CF}" srcOrd="3" destOrd="0" presId="urn:microsoft.com/office/officeart/2008/layout/AlternatingHexagons"/>
    <dgm:cxn modelId="{E1CFEF21-6558-4AE3-B2A5-619B5E85464F}" type="presParOf" srcId="{C9F2C609-E6E9-4CE4-97E6-94247FC5AADC}" destId="{6562F4BD-5482-4FD6-9E16-A07805CCB50F}" srcOrd="4" destOrd="0" presId="urn:microsoft.com/office/officeart/2008/layout/AlternatingHexagons"/>
    <dgm:cxn modelId="{CABD3C6D-32DB-4ED4-B231-10410216C965}" type="presParOf" srcId="{6562F4BD-5482-4FD6-9E16-A07805CCB50F}" destId="{69916745-35C0-4B9F-B1E0-D7C05055DDFE}" srcOrd="0" destOrd="0" presId="urn:microsoft.com/office/officeart/2008/layout/AlternatingHexagons"/>
    <dgm:cxn modelId="{7C81C9F4-0785-4B5C-AAB1-2283E2D3EBF7}" type="presParOf" srcId="{6562F4BD-5482-4FD6-9E16-A07805CCB50F}" destId="{5EAE041C-D75D-4E45-9ABD-9A5AED7E6294}" srcOrd="1" destOrd="0" presId="urn:microsoft.com/office/officeart/2008/layout/AlternatingHexagons"/>
    <dgm:cxn modelId="{F6112603-2BEA-479A-939B-EC53448D3D15}" type="presParOf" srcId="{6562F4BD-5482-4FD6-9E16-A07805CCB50F}" destId="{60B153EB-9D6A-4AB5-B4E4-FD5AB4D51B66}" srcOrd="2" destOrd="0" presId="urn:microsoft.com/office/officeart/2008/layout/AlternatingHexagons"/>
    <dgm:cxn modelId="{3D1838F3-B3CB-414F-A5BB-338EC07D1646}" type="presParOf" srcId="{6562F4BD-5482-4FD6-9E16-A07805CCB50F}" destId="{13944C51-5854-4C4D-9FDB-28D1F3D70DEF}" srcOrd="3" destOrd="0" presId="urn:microsoft.com/office/officeart/2008/layout/AlternatingHexagons"/>
    <dgm:cxn modelId="{FAA35AC3-2394-4FBF-BBE3-EBFD4EF1AE4B}" type="presParOf" srcId="{6562F4BD-5482-4FD6-9E16-A07805CCB50F}" destId="{660AD31B-9DEA-49CC-A88A-46422339FDA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AF6A43-5BF0-4D80-B743-4DF7935E29A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12BD17-CD27-4220-AFA7-C23B2C5C1E21}">
      <dgm:prSet phldrT="[Text]" custT="1"/>
      <dgm:spPr/>
      <dgm:t>
        <a:bodyPr/>
        <a:lstStyle/>
        <a:p>
          <a:r>
            <a:rPr lang="en-US" sz="2000" b="1" dirty="0" smtClean="0"/>
            <a:t>Birth</a:t>
          </a:r>
        </a:p>
        <a:p>
          <a:r>
            <a:rPr lang="en-US" sz="2000" b="1" dirty="0" smtClean="0"/>
            <a:t>weight</a:t>
          </a:r>
          <a:endParaRPr lang="en-US" sz="2000" b="1" dirty="0"/>
        </a:p>
      </dgm:t>
    </dgm:pt>
    <dgm:pt modelId="{958A78A0-D200-408B-87CE-19B06BADC127}" type="parTrans" cxnId="{F3C6C533-4FBA-431C-8C5C-BA304E7CE84C}">
      <dgm:prSet/>
      <dgm:spPr/>
      <dgm:t>
        <a:bodyPr/>
        <a:lstStyle/>
        <a:p>
          <a:endParaRPr lang="en-US"/>
        </a:p>
      </dgm:t>
    </dgm:pt>
    <dgm:pt modelId="{31DA7AE4-60E4-4B1F-ABF5-1FB32FA90E5B}" type="sibTrans" cxnId="{F3C6C533-4FBA-431C-8C5C-BA304E7CE84C}">
      <dgm:prSet/>
      <dgm:spPr>
        <a:solidFill>
          <a:srgbClr val="E8303B"/>
        </a:solidFill>
      </dgm:spPr>
      <dgm:t>
        <a:bodyPr/>
        <a:lstStyle/>
        <a:p>
          <a:endParaRPr lang="en-US"/>
        </a:p>
      </dgm:t>
    </dgm:pt>
    <dgm:pt modelId="{F61BE34F-6C16-4027-9321-183B32867D9B}">
      <dgm:prSet phldrT="[Text]"/>
      <dgm:spPr>
        <a:solidFill>
          <a:srgbClr val="5DA9DD"/>
        </a:solidFill>
      </dgm:spPr>
      <dgm:t>
        <a:bodyPr/>
        <a:lstStyle/>
        <a:p>
          <a:r>
            <a:rPr lang="en-US" b="1" dirty="0" smtClean="0"/>
            <a:t>Preterm</a:t>
          </a:r>
          <a:r>
            <a:rPr lang="en-US" dirty="0" smtClean="0"/>
            <a:t> </a:t>
          </a:r>
          <a:r>
            <a:rPr lang="en-US" b="1" i="0" dirty="0" smtClean="0"/>
            <a:t>birth</a:t>
          </a:r>
          <a:endParaRPr lang="en-US" b="1" i="0" dirty="0"/>
        </a:p>
      </dgm:t>
    </dgm:pt>
    <dgm:pt modelId="{D4261617-16D8-4474-9511-DC533954EB25}" type="parTrans" cxnId="{E72FE59C-AC8E-4802-B3E5-FB70E38DA9C3}">
      <dgm:prSet/>
      <dgm:spPr/>
      <dgm:t>
        <a:bodyPr/>
        <a:lstStyle/>
        <a:p>
          <a:endParaRPr lang="en-US"/>
        </a:p>
      </dgm:t>
    </dgm:pt>
    <dgm:pt modelId="{6D9D4545-5505-420B-9390-7328F344286E}" type="sibTrans" cxnId="{E72FE59C-AC8E-4802-B3E5-FB70E38DA9C3}">
      <dgm:prSet/>
      <dgm:spPr>
        <a:solidFill>
          <a:srgbClr val="C26E68"/>
        </a:solidFill>
      </dgm:spPr>
      <dgm:t>
        <a:bodyPr/>
        <a:lstStyle/>
        <a:p>
          <a:endParaRPr lang="en-US"/>
        </a:p>
      </dgm:t>
    </dgm:pt>
    <dgm:pt modelId="{466DE56E-9345-4A2A-BE5B-833698F7AB92}">
      <dgm:prSet phldrT="[Text]"/>
      <dgm:spPr>
        <a:solidFill>
          <a:srgbClr val="E8303B"/>
        </a:solidFill>
      </dgm:spPr>
      <dgm:t>
        <a:bodyPr/>
        <a:lstStyle/>
        <a:p>
          <a:r>
            <a:rPr lang="en-US" b="1" dirty="0" smtClean="0"/>
            <a:t>LGA</a:t>
          </a:r>
          <a:endParaRPr lang="en-US" b="1" dirty="0"/>
        </a:p>
      </dgm:t>
    </dgm:pt>
    <dgm:pt modelId="{0D0B5DEC-F14D-400D-8A27-4F8F44BC1E2E}" type="parTrans" cxnId="{3C016F77-19A9-4B96-89B2-3AAAFC541C80}">
      <dgm:prSet/>
      <dgm:spPr/>
      <dgm:t>
        <a:bodyPr/>
        <a:lstStyle/>
        <a:p>
          <a:endParaRPr lang="en-US"/>
        </a:p>
      </dgm:t>
    </dgm:pt>
    <dgm:pt modelId="{5A311745-7A30-4BCA-B8A2-393D044E9A02}" type="sibTrans" cxnId="{3C016F77-19A9-4B96-89B2-3AAAFC541C80}">
      <dgm:prSet/>
      <dgm:spPr/>
      <dgm:t>
        <a:bodyPr/>
        <a:lstStyle/>
        <a:p>
          <a:endParaRPr lang="en-US"/>
        </a:p>
      </dgm:t>
    </dgm:pt>
    <dgm:pt modelId="{C9F2C609-E6E9-4CE4-97E6-94247FC5AADC}" type="pres">
      <dgm:prSet presAssocID="{A2AF6A43-5BF0-4D80-B743-4DF7935E29A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A87F2BB-D82D-4372-B7A6-8741ADF0F3DD}" type="pres">
      <dgm:prSet presAssocID="{3012BD17-CD27-4220-AFA7-C23B2C5C1E21}" presName="composite" presStyleCnt="0"/>
      <dgm:spPr/>
    </dgm:pt>
    <dgm:pt modelId="{57E80AA3-0C94-4407-9D55-40351FA5F7AC}" type="pres">
      <dgm:prSet presAssocID="{3012BD17-CD27-4220-AFA7-C23B2C5C1E2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37415-2374-42F7-9BBD-1C8DB6072A36}" type="pres">
      <dgm:prSet presAssocID="{3012BD17-CD27-4220-AFA7-C23B2C5C1E2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7B2BD-FF60-4645-B306-3DEFEF7B33D5}" type="pres">
      <dgm:prSet presAssocID="{3012BD17-CD27-4220-AFA7-C23B2C5C1E21}" presName="BalanceSpacing" presStyleCnt="0"/>
      <dgm:spPr/>
    </dgm:pt>
    <dgm:pt modelId="{F5DFE590-0D94-41EF-BE4A-3E1536580F39}" type="pres">
      <dgm:prSet presAssocID="{3012BD17-CD27-4220-AFA7-C23B2C5C1E21}" presName="BalanceSpacing1" presStyleCnt="0"/>
      <dgm:spPr/>
    </dgm:pt>
    <dgm:pt modelId="{1BFDCDB4-C857-4EC4-872D-EAD1259FB33F}" type="pres">
      <dgm:prSet presAssocID="{31DA7AE4-60E4-4B1F-ABF5-1FB32FA90E5B}" presName="Accent1Text" presStyleLbl="node1" presStyleIdx="1" presStyleCnt="6"/>
      <dgm:spPr/>
      <dgm:t>
        <a:bodyPr/>
        <a:lstStyle/>
        <a:p>
          <a:endParaRPr lang="en-US"/>
        </a:p>
      </dgm:t>
    </dgm:pt>
    <dgm:pt modelId="{8F605C3B-806B-4ABF-BF63-3D5DE3685C29}" type="pres">
      <dgm:prSet presAssocID="{31DA7AE4-60E4-4B1F-ABF5-1FB32FA90E5B}" presName="spaceBetweenRectangles" presStyleCnt="0"/>
      <dgm:spPr/>
    </dgm:pt>
    <dgm:pt modelId="{602C176B-7EE4-4D7D-A313-93B7DFB63CC6}" type="pres">
      <dgm:prSet presAssocID="{F61BE34F-6C16-4027-9321-183B32867D9B}" presName="composite" presStyleCnt="0"/>
      <dgm:spPr/>
    </dgm:pt>
    <dgm:pt modelId="{8DDE1D6C-BE23-4A8B-B673-BB6499CC59E1}" type="pres">
      <dgm:prSet presAssocID="{F61BE34F-6C16-4027-9321-183B32867D9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970D8-B3EF-440B-BC9F-296D1B71C22D}" type="pres">
      <dgm:prSet presAssocID="{F61BE34F-6C16-4027-9321-183B32867D9B}" presName="Childtext1" presStyleLbl="revTx" presStyleIdx="1" presStyleCnt="3" custLinFactX="-9318" custLinFactNeighborX="-100000" custLinFactNeighborY="-515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569FB-9BBF-432C-8DCD-63BC40FCB4CB}" type="pres">
      <dgm:prSet presAssocID="{F61BE34F-6C16-4027-9321-183B32867D9B}" presName="BalanceSpacing" presStyleCnt="0"/>
      <dgm:spPr/>
    </dgm:pt>
    <dgm:pt modelId="{2AFC8174-DC51-4A8B-A562-9832BB091DDB}" type="pres">
      <dgm:prSet presAssocID="{F61BE34F-6C16-4027-9321-183B32867D9B}" presName="BalanceSpacing1" presStyleCnt="0"/>
      <dgm:spPr/>
    </dgm:pt>
    <dgm:pt modelId="{2AB45730-CDAC-4FA9-8A92-BBB85A91BD4D}" type="pres">
      <dgm:prSet presAssocID="{6D9D4545-5505-420B-9390-7328F344286E}" presName="Accent1Text" presStyleLbl="node1" presStyleIdx="3" presStyleCnt="6"/>
      <dgm:spPr/>
      <dgm:t>
        <a:bodyPr/>
        <a:lstStyle/>
        <a:p>
          <a:endParaRPr lang="en-US"/>
        </a:p>
      </dgm:t>
    </dgm:pt>
    <dgm:pt modelId="{34BA504A-53FB-4ACF-86EC-17C4336EC2CF}" type="pres">
      <dgm:prSet presAssocID="{6D9D4545-5505-420B-9390-7328F344286E}" presName="spaceBetweenRectangles" presStyleCnt="0"/>
      <dgm:spPr/>
    </dgm:pt>
    <dgm:pt modelId="{6562F4BD-5482-4FD6-9E16-A07805CCB50F}" type="pres">
      <dgm:prSet presAssocID="{466DE56E-9345-4A2A-BE5B-833698F7AB92}" presName="composite" presStyleCnt="0"/>
      <dgm:spPr/>
    </dgm:pt>
    <dgm:pt modelId="{69916745-35C0-4B9F-B1E0-D7C05055DDFE}" type="pres">
      <dgm:prSet presAssocID="{466DE56E-9345-4A2A-BE5B-833698F7AB9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E041C-D75D-4E45-9ABD-9A5AED7E6294}" type="pres">
      <dgm:prSet presAssocID="{466DE56E-9345-4A2A-BE5B-833698F7AB9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153EB-9D6A-4AB5-B4E4-FD5AB4D51B66}" type="pres">
      <dgm:prSet presAssocID="{466DE56E-9345-4A2A-BE5B-833698F7AB92}" presName="BalanceSpacing" presStyleCnt="0"/>
      <dgm:spPr/>
    </dgm:pt>
    <dgm:pt modelId="{13944C51-5854-4C4D-9FDB-28D1F3D70DEF}" type="pres">
      <dgm:prSet presAssocID="{466DE56E-9345-4A2A-BE5B-833698F7AB92}" presName="BalanceSpacing1" presStyleCnt="0"/>
      <dgm:spPr/>
    </dgm:pt>
    <dgm:pt modelId="{660AD31B-9DEA-49CC-A88A-46422339FDAA}" type="pres">
      <dgm:prSet presAssocID="{5A311745-7A30-4BCA-B8A2-393D044E9A02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F3C6C533-4FBA-431C-8C5C-BA304E7CE84C}" srcId="{A2AF6A43-5BF0-4D80-B743-4DF7935E29A3}" destId="{3012BD17-CD27-4220-AFA7-C23B2C5C1E21}" srcOrd="0" destOrd="0" parTransId="{958A78A0-D200-408B-87CE-19B06BADC127}" sibTransId="{31DA7AE4-60E4-4B1F-ABF5-1FB32FA90E5B}"/>
    <dgm:cxn modelId="{0CCD5FD0-677F-46D7-8B7C-8E823BF1BF82}" type="presOf" srcId="{A2AF6A43-5BF0-4D80-B743-4DF7935E29A3}" destId="{C9F2C609-E6E9-4CE4-97E6-94247FC5AADC}" srcOrd="0" destOrd="0" presId="urn:microsoft.com/office/officeart/2008/layout/AlternatingHexagons"/>
    <dgm:cxn modelId="{AEE84A9A-E548-41F3-8A3C-A79A38E220C2}" type="presOf" srcId="{5A311745-7A30-4BCA-B8A2-393D044E9A02}" destId="{660AD31B-9DEA-49CC-A88A-46422339FDAA}" srcOrd="0" destOrd="0" presId="urn:microsoft.com/office/officeart/2008/layout/AlternatingHexagons"/>
    <dgm:cxn modelId="{E72FE59C-AC8E-4802-B3E5-FB70E38DA9C3}" srcId="{A2AF6A43-5BF0-4D80-B743-4DF7935E29A3}" destId="{F61BE34F-6C16-4027-9321-183B32867D9B}" srcOrd="1" destOrd="0" parTransId="{D4261617-16D8-4474-9511-DC533954EB25}" sibTransId="{6D9D4545-5505-420B-9390-7328F344286E}"/>
    <dgm:cxn modelId="{A23213CD-9005-47A8-9100-29BD96F508BE}" type="presOf" srcId="{466DE56E-9345-4A2A-BE5B-833698F7AB92}" destId="{69916745-35C0-4B9F-B1E0-D7C05055DDFE}" srcOrd="0" destOrd="0" presId="urn:microsoft.com/office/officeart/2008/layout/AlternatingHexagons"/>
    <dgm:cxn modelId="{9CE3143A-A123-46FF-BAD0-109CB11F31F9}" type="presOf" srcId="{6D9D4545-5505-420B-9390-7328F344286E}" destId="{2AB45730-CDAC-4FA9-8A92-BBB85A91BD4D}" srcOrd="0" destOrd="0" presId="urn:microsoft.com/office/officeart/2008/layout/AlternatingHexagons"/>
    <dgm:cxn modelId="{3C016F77-19A9-4B96-89B2-3AAAFC541C80}" srcId="{A2AF6A43-5BF0-4D80-B743-4DF7935E29A3}" destId="{466DE56E-9345-4A2A-BE5B-833698F7AB92}" srcOrd="2" destOrd="0" parTransId="{0D0B5DEC-F14D-400D-8A27-4F8F44BC1E2E}" sibTransId="{5A311745-7A30-4BCA-B8A2-393D044E9A02}"/>
    <dgm:cxn modelId="{91756289-65E2-47C8-8EA4-4624DEAC8E66}" type="presOf" srcId="{3012BD17-CD27-4220-AFA7-C23B2C5C1E21}" destId="{57E80AA3-0C94-4407-9D55-40351FA5F7AC}" srcOrd="0" destOrd="0" presId="urn:microsoft.com/office/officeart/2008/layout/AlternatingHexagons"/>
    <dgm:cxn modelId="{AB4FD986-1FDF-4648-8B22-7D39E9A21BCD}" type="presOf" srcId="{F61BE34F-6C16-4027-9321-183B32867D9B}" destId="{8DDE1D6C-BE23-4A8B-B673-BB6499CC59E1}" srcOrd="0" destOrd="0" presId="urn:microsoft.com/office/officeart/2008/layout/AlternatingHexagons"/>
    <dgm:cxn modelId="{C33BEF97-4C0D-4DE5-A3EE-CF5BCF9A8118}" type="presOf" srcId="{31DA7AE4-60E4-4B1F-ABF5-1FB32FA90E5B}" destId="{1BFDCDB4-C857-4EC4-872D-EAD1259FB33F}" srcOrd="0" destOrd="0" presId="urn:microsoft.com/office/officeart/2008/layout/AlternatingHexagons"/>
    <dgm:cxn modelId="{A8FDEEE1-E496-4AE2-A657-144C7852DEDF}" type="presParOf" srcId="{C9F2C609-E6E9-4CE4-97E6-94247FC5AADC}" destId="{0A87F2BB-D82D-4372-B7A6-8741ADF0F3DD}" srcOrd="0" destOrd="0" presId="urn:microsoft.com/office/officeart/2008/layout/AlternatingHexagons"/>
    <dgm:cxn modelId="{83BA189A-B662-4320-BF49-022ABBBE0620}" type="presParOf" srcId="{0A87F2BB-D82D-4372-B7A6-8741ADF0F3DD}" destId="{57E80AA3-0C94-4407-9D55-40351FA5F7AC}" srcOrd="0" destOrd="0" presId="urn:microsoft.com/office/officeart/2008/layout/AlternatingHexagons"/>
    <dgm:cxn modelId="{3EF17523-3805-46F9-A50E-C729189CD446}" type="presParOf" srcId="{0A87F2BB-D82D-4372-B7A6-8741ADF0F3DD}" destId="{FE737415-2374-42F7-9BBD-1C8DB6072A36}" srcOrd="1" destOrd="0" presId="urn:microsoft.com/office/officeart/2008/layout/AlternatingHexagons"/>
    <dgm:cxn modelId="{9A615878-8199-47E0-8BE4-4D34598B1FB8}" type="presParOf" srcId="{0A87F2BB-D82D-4372-B7A6-8741ADF0F3DD}" destId="{67F7B2BD-FF60-4645-B306-3DEFEF7B33D5}" srcOrd="2" destOrd="0" presId="urn:microsoft.com/office/officeart/2008/layout/AlternatingHexagons"/>
    <dgm:cxn modelId="{D3AA3394-1AAC-4271-A22A-AFB25B77418A}" type="presParOf" srcId="{0A87F2BB-D82D-4372-B7A6-8741ADF0F3DD}" destId="{F5DFE590-0D94-41EF-BE4A-3E1536580F39}" srcOrd="3" destOrd="0" presId="urn:microsoft.com/office/officeart/2008/layout/AlternatingHexagons"/>
    <dgm:cxn modelId="{1B7CDFD4-1F01-4577-A016-2E263A8C90A1}" type="presParOf" srcId="{0A87F2BB-D82D-4372-B7A6-8741ADF0F3DD}" destId="{1BFDCDB4-C857-4EC4-872D-EAD1259FB33F}" srcOrd="4" destOrd="0" presId="urn:microsoft.com/office/officeart/2008/layout/AlternatingHexagons"/>
    <dgm:cxn modelId="{097644C0-939C-4E35-9F22-5311C9DDBAEA}" type="presParOf" srcId="{C9F2C609-E6E9-4CE4-97E6-94247FC5AADC}" destId="{8F605C3B-806B-4ABF-BF63-3D5DE3685C29}" srcOrd="1" destOrd="0" presId="urn:microsoft.com/office/officeart/2008/layout/AlternatingHexagons"/>
    <dgm:cxn modelId="{8AC9974A-0136-4166-9F82-EA0DA35A437A}" type="presParOf" srcId="{C9F2C609-E6E9-4CE4-97E6-94247FC5AADC}" destId="{602C176B-7EE4-4D7D-A313-93B7DFB63CC6}" srcOrd="2" destOrd="0" presId="urn:microsoft.com/office/officeart/2008/layout/AlternatingHexagons"/>
    <dgm:cxn modelId="{C02CB76F-5715-4701-811B-CFA29A351D5F}" type="presParOf" srcId="{602C176B-7EE4-4D7D-A313-93B7DFB63CC6}" destId="{8DDE1D6C-BE23-4A8B-B673-BB6499CC59E1}" srcOrd="0" destOrd="0" presId="urn:microsoft.com/office/officeart/2008/layout/AlternatingHexagons"/>
    <dgm:cxn modelId="{2A5A799F-E738-4C54-89E6-AAF30278DCB8}" type="presParOf" srcId="{602C176B-7EE4-4D7D-A313-93B7DFB63CC6}" destId="{2EB970D8-B3EF-440B-BC9F-296D1B71C22D}" srcOrd="1" destOrd="0" presId="urn:microsoft.com/office/officeart/2008/layout/AlternatingHexagons"/>
    <dgm:cxn modelId="{29693C4A-9F0B-46FB-8737-51B9CDCE0499}" type="presParOf" srcId="{602C176B-7EE4-4D7D-A313-93B7DFB63CC6}" destId="{301569FB-9BBF-432C-8DCD-63BC40FCB4CB}" srcOrd="2" destOrd="0" presId="urn:microsoft.com/office/officeart/2008/layout/AlternatingHexagons"/>
    <dgm:cxn modelId="{C045D6FB-9700-4330-B7E7-37FDFD94B5CC}" type="presParOf" srcId="{602C176B-7EE4-4D7D-A313-93B7DFB63CC6}" destId="{2AFC8174-DC51-4A8B-A562-9832BB091DDB}" srcOrd="3" destOrd="0" presId="urn:microsoft.com/office/officeart/2008/layout/AlternatingHexagons"/>
    <dgm:cxn modelId="{0137924F-5CDB-40A3-BDDA-A07567FA72B6}" type="presParOf" srcId="{602C176B-7EE4-4D7D-A313-93B7DFB63CC6}" destId="{2AB45730-CDAC-4FA9-8A92-BBB85A91BD4D}" srcOrd="4" destOrd="0" presId="urn:microsoft.com/office/officeart/2008/layout/AlternatingHexagons"/>
    <dgm:cxn modelId="{ED83BE8B-21CC-4A6D-881F-FB3519B5254F}" type="presParOf" srcId="{C9F2C609-E6E9-4CE4-97E6-94247FC5AADC}" destId="{34BA504A-53FB-4ACF-86EC-17C4336EC2CF}" srcOrd="3" destOrd="0" presId="urn:microsoft.com/office/officeart/2008/layout/AlternatingHexagons"/>
    <dgm:cxn modelId="{E1CFEF21-6558-4AE3-B2A5-619B5E85464F}" type="presParOf" srcId="{C9F2C609-E6E9-4CE4-97E6-94247FC5AADC}" destId="{6562F4BD-5482-4FD6-9E16-A07805CCB50F}" srcOrd="4" destOrd="0" presId="urn:microsoft.com/office/officeart/2008/layout/AlternatingHexagons"/>
    <dgm:cxn modelId="{CABD3C6D-32DB-4ED4-B231-10410216C965}" type="presParOf" srcId="{6562F4BD-5482-4FD6-9E16-A07805CCB50F}" destId="{69916745-35C0-4B9F-B1E0-D7C05055DDFE}" srcOrd="0" destOrd="0" presId="urn:microsoft.com/office/officeart/2008/layout/AlternatingHexagons"/>
    <dgm:cxn modelId="{7C81C9F4-0785-4B5C-AAB1-2283E2D3EBF7}" type="presParOf" srcId="{6562F4BD-5482-4FD6-9E16-A07805CCB50F}" destId="{5EAE041C-D75D-4E45-9ABD-9A5AED7E6294}" srcOrd="1" destOrd="0" presId="urn:microsoft.com/office/officeart/2008/layout/AlternatingHexagons"/>
    <dgm:cxn modelId="{F6112603-2BEA-479A-939B-EC53448D3D15}" type="presParOf" srcId="{6562F4BD-5482-4FD6-9E16-A07805CCB50F}" destId="{60B153EB-9D6A-4AB5-B4E4-FD5AB4D51B66}" srcOrd="2" destOrd="0" presId="urn:microsoft.com/office/officeart/2008/layout/AlternatingHexagons"/>
    <dgm:cxn modelId="{3D1838F3-B3CB-414F-A5BB-338EC07D1646}" type="presParOf" srcId="{6562F4BD-5482-4FD6-9E16-A07805CCB50F}" destId="{13944C51-5854-4C4D-9FDB-28D1F3D70DEF}" srcOrd="3" destOrd="0" presId="urn:microsoft.com/office/officeart/2008/layout/AlternatingHexagons"/>
    <dgm:cxn modelId="{FAA35AC3-2394-4FBF-BBE3-EBFD4EF1AE4B}" type="presParOf" srcId="{6562F4BD-5482-4FD6-9E16-A07805CCB50F}" destId="{660AD31B-9DEA-49CC-A88A-46422339FDA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AF6A43-5BF0-4D80-B743-4DF7935E29A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12BD17-CD27-4220-AFA7-C23B2C5C1E21}">
      <dgm:prSet phldrT="[Text]" custT="1"/>
      <dgm:spPr/>
      <dgm:t>
        <a:bodyPr/>
        <a:lstStyle/>
        <a:p>
          <a:r>
            <a:rPr lang="en-US" sz="2000" b="1" dirty="0" smtClean="0"/>
            <a:t>Birth</a:t>
          </a:r>
        </a:p>
        <a:p>
          <a:r>
            <a:rPr lang="en-US" sz="2000" b="1" dirty="0" smtClean="0"/>
            <a:t>weight</a:t>
          </a:r>
          <a:endParaRPr lang="en-US" sz="2000" b="1" dirty="0"/>
        </a:p>
      </dgm:t>
    </dgm:pt>
    <dgm:pt modelId="{958A78A0-D200-408B-87CE-19B06BADC127}" type="parTrans" cxnId="{F3C6C533-4FBA-431C-8C5C-BA304E7CE84C}">
      <dgm:prSet/>
      <dgm:spPr/>
      <dgm:t>
        <a:bodyPr/>
        <a:lstStyle/>
        <a:p>
          <a:endParaRPr lang="en-US"/>
        </a:p>
      </dgm:t>
    </dgm:pt>
    <dgm:pt modelId="{31DA7AE4-60E4-4B1F-ABF5-1FB32FA90E5B}" type="sibTrans" cxnId="{F3C6C533-4FBA-431C-8C5C-BA304E7CE84C}">
      <dgm:prSet/>
      <dgm:spPr>
        <a:solidFill>
          <a:srgbClr val="E8303B"/>
        </a:solidFill>
      </dgm:spPr>
      <dgm:t>
        <a:bodyPr/>
        <a:lstStyle/>
        <a:p>
          <a:endParaRPr lang="en-US"/>
        </a:p>
      </dgm:t>
    </dgm:pt>
    <dgm:pt modelId="{F61BE34F-6C16-4027-9321-183B32867D9B}">
      <dgm:prSet phldrT="[Text]"/>
      <dgm:spPr>
        <a:solidFill>
          <a:srgbClr val="5DA9DD"/>
        </a:solidFill>
      </dgm:spPr>
      <dgm:t>
        <a:bodyPr/>
        <a:lstStyle/>
        <a:p>
          <a:r>
            <a:rPr lang="en-US" b="1" dirty="0" smtClean="0"/>
            <a:t>Preterm</a:t>
          </a:r>
          <a:r>
            <a:rPr lang="en-US" dirty="0" smtClean="0"/>
            <a:t> </a:t>
          </a:r>
          <a:r>
            <a:rPr lang="en-US" b="1" i="0" dirty="0" smtClean="0"/>
            <a:t>birth</a:t>
          </a:r>
          <a:endParaRPr lang="en-US" b="1" i="0" dirty="0"/>
        </a:p>
      </dgm:t>
    </dgm:pt>
    <dgm:pt modelId="{D4261617-16D8-4474-9511-DC533954EB25}" type="parTrans" cxnId="{E72FE59C-AC8E-4802-B3E5-FB70E38DA9C3}">
      <dgm:prSet/>
      <dgm:spPr/>
      <dgm:t>
        <a:bodyPr/>
        <a:lstStyle/>
        <a:p>
          <a:endParaRPr lang="en-US"/>
        </a:p>
      </dgm:t>
    </dgm:pt>
    <dgm:pt modelId="{6D9D4545-5505-420B-9390-7328F344286E}" type="sibTrans" cxnId="{E72FE59C-AC8E-4802-B3E5-FB70E38DA9C3}">
      <dgm:prSet/>
      <dgm:spPr>
        <a:solidFill>
          <a:srgbClr val="C26E68"/>
        </a:solidFill>
      </dgm:spPr>
      <dgm:t>
        <a:bodyPr/>
        <a:lstStyle/>
        <a:p>
          <a:endParaRPr lang="en-US"/>
        </a:p>
      </dgm:t>
    </dgm:pt>
    <dgm:pt modelId="{466DE56E-9345-4A2A-BE5B-833698F7AB92}">
      <dgm:prSet phldrT="[Text]"/>
      <dgm:spPr>
        <a:solidFill>
          <a:srgbClr val="E8303B"/>
        </a:solidFill>
      </dgm:spPr>
      <dgm:t>
        <a:bodyPr/>
        <a:lstStyle/>
        <a:p>
          <a:r>
            <a:rPr lang="en-US" b="1" dirty="0" smtClean="0"/>
            <a:t>LGA</a:t>
          </a:r>
          <a:endParaRPr lang="en-US" b="1" dirty="0"/>
        </a:p>
      </dgm:t>
    </dgm:pt>
    <dgm:pt modelId="{0D0B5DEC-F14D-400D-8A27-4F8F44BC1E2E}" type="parTrans" cxnId="{3C016F77-19A9-4B96-89B2-3AAAFC541C80}">
      <dgm:prSet/>
      <dgm:spPr/>
      <dgm:t>
        <a:bodyPr/>
        <a:lstStyle/>
        <a:p>
          <a:endParaRPr lang="en-US"/>
        </a:p>
      </dgm:t>
    </dgm:pt>
    <dgm:pt modelId="{5A311745-7A30-4BCA-B8A2-393D044E9A02}" type="sibTrans" cxnId="{3C016F77-19A9-4B96-89B2-3AAAFC541C80}">
      <dgm:prSet/>
      <dgm:spPr/>
      <dgm:t>
        <a:bodyPr/>
        <a:lstStyle/>
        <a:p>
          <a:endParaRPr lang="en-US"/>
        </a:p>
      </dgm:t>
    </dgm:pt>
    <dgm:pt modelId="{C9F2C609-E6E9-4CE4-97E6-94247FC5AADC}" type="pres">
      <dgm:prSet presAssocID="{A2AF6A43-5BF0-4D80-B743-4DF7935E29A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A87F2BB-D82D-4372-B7A6-8741ADF0F3DD}" type="pres">
      <dgm:prSet presAssocID="{3012BD17-CD27-4220-AFA7-C23B2C5C1E21}" presName="composite" presStyleCnt="0"/>
      <dgm:spPr/>
    </dgm:pt>
    <dgm:pt modelId="{57E80AA3-0C94-4407-9D55-40351FA5F7AC}" type="pres">
      <dgm:prSet presAssocID="{3012BD17-CD27-4220-AFA7-C23B2C5C1E2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37415-2374-42F7-9BBD-1C8DB6072A36}" type="pres">
      <dgm:prSet presAssocID="{3012BD17-CD27-4220-AFA7-C23B2C5C1E2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7B2BD-FF60-4645-B306-3DEFEF7B33D5}" type="pres">
      <dgm:prSet presAssocID="{3012BD17-CD27-4220-AFA7-C23B2C5C1E21}" presName="BalanceSpacing" presStyleCnt="0"/>
      <dgm:spPr/>
    </dgm:pt>
    <dgm:pt modelId="{F5DFE590-0D94-41EF-BE4A-3E1536580F39}" type="pres">
      <dgm:prSet presAssocID="{3012BD17-CD27-4220-AFA7-C23B2C5C1E21}" presName="BalanceSpacing1" presStyleCnt="0"/>
      <dgm:spPr/>
    </dgm:pt>
    <dgm:pt modelId="{1BFDCDB4-C857-4EC4-872D-EAD1259FB33F}" type="pres">
      <dgm:prSet presAssocID="{31DA7AE4-60E4-4B1F-ABF5-1FB32FA90E5B}" presName="Accent1Text" presStyleLbl="node1" presStyleIdx="1" presStyleCnt="6"/>
      <dgm:spPr/>
      <dgm:t>
        <a:bodyPr/>
        <a:lstStyle/>
        <a:p>
          <a:endParaRPr lang="en-US"/>
        </a:p>
      </dgm:t>
    </dgm:pt>
    <dgm:pt modelId="{8F605C3B-806B-4ABF-BF63-3D5DE3685C29}" type="pres">
      <dgm:prSet presAssocID="{31DA7AE4-60E4-4B1F-ABF5-1FB32FA90E5B}" presName="spaceBetweenRectangles" presStyleCnt="0"/>
      <dgm:spPr/>
    </dgm:pt>
    <dgm:pt modelId="{602C176B-7EE4-4D7D-A313-93B7DFB63CC6}" type="pres">
      <dgm:prSet presAssocID="{F61BE34F-6C16-4027-9321-183B32867D9B}" presName="composite" presStyleCnt="0"/>
      <dgm:spPr/>
    </dgm:pt>
    <dgm:pt modelId="{8DDE1D6C-BE23-4A8B-B673-BB6499CC59E1}" type="pres">
      <dgm:prSet presAssocID="{F61BE34F-6C16-4027-9321-183B32867D9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970D8-B3EF-440B-BC9F-296D1B71C22D}" type="pres">
      <dgm:prSet presAssocID="{F61BE34F-6C16-4027-9321-183B32867D9B}" presName="Childtext1" presStyleLbl="revTx" presStyleIdx="1" presStyleCnt="3" custLinFactX="-9318" custLinFactNeighborX="-100000" custLinFactNeighborY="-515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569FB-9BBF-432C-8DCD-63BC40FCB4CB}" type="pres">
      <dgm:prSet presAssocID="{F61BE34F-6C16-4027-9321-183B32867D9B}" presName="BalanceSpacing" presStyleCnt="0"/>
      <dgm:spPr/>
    </dgm:pt>
    <dgm:pt modelId="{2AFC8174-DC51-4A8B-A562-9832BB091DDB}" type="pres">
      <dgm:prSet presAssocID="{F61BE34F-6C16-4027-9321-183B32867D9B}" presName="BalanceSpacing1" presStyleCnt="0"/>
      <dgm:spPr/>
    </dgm:pt>
    <dgm:pt modelId="{2AB45730-CDAC-4FA9-8A92-BBB85A91BD4D}" type="pres">
      <dgm:prSet presAssocID="{6D9D4545-5505-420B-9390-7328F344286E}" presName="Accent1Text" presStyleLbl="node1" presStyleIdx="3" presStyleCnt="6"/>
      <dgm:spPr/>
      <dgm:t>
        <a:bodyPr/>
        <a:lstStyle/>
        <a:p>
          <a:endParaRPr lang="en-US"/>
        </a:p>
      </dgm:t>
    </dgm:pt>
    <dgm:pt modelId="{34BA504A-53FB-4ACF-86EC-17C4336EC2CF}" type="pres">
      <dgm:prSet presAssocID="{6D9D4545-5505-420B-9390-7328F344286E}" presName="spaceBetweenRectangles" presStyleCnt="0"/>
      <dgm:spPr/>
    </dgm:pt>
    <dgm:pt modelId="{6562F4BD-5482-4FD6-9E16-A07805CCB50F}" type="pres">
      <dgm:prSet presAssocID="{466DE56E-9345-4A2A-BE5B-833698F7AB92}" presName="composite" presStyleCnt="0"/>
      <dgm:spPr/>
    </dgm:pt>
    <dgm:pt modelId="{69916745-35C0-4B9F-B1E0-D7C05055DDFE}" type="pres">
      <dgm:prSet presAssocID="{466DE56E-9345-4A2A-BE5B-833698F7AB9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E041C-D75D-4E45-9ABD-9A5AED7E6294}" type="pres">
      <dgm:prSet presAssocID="{466DE56E-9345-4A2A-BE5B-833698F7AB9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153EB-9D6A-4AB5-B4E4-FD5AB4D51B66}" type="pres">
      <dgm:prSet presAssocID="{466DE56E-9345-4A2A-BE5B-833698F7AB92}" presName="BalanceSpacing" presStyleCnt="0"/>
      <dgm:spPr/>
    </dgm:pt>
    <dgm:pt modelId="{13944C51-5854-4C4D-9FDB-28D1F3D70DEF}" type="pres">
      <dgm:prSet presAssocID="{466DE56E-9345-4A2A-BE5B-833698F7AB92}" presName="BalanceSpacing1" presStyleCnt="0"/>
      <dgm:spPr/>
    </dgm:pt>
    <dgm:pt modelId="{660AD31B-9DEA-49CC-A88A-46422339FDAA}" type="pres">
      <dgm:prSet presAssocID="{5A311745-7A30-4BCA-B8A2-393D044E9A02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F3C6C533-4FBA-431C-8C5C-BA304E7CE84C}" srcId="{A2AF6A43-5BF0-4D80-B743-4DF7935E29A3}" destId="{3012BD17-CD27-4220-AFA7-C23B2C5C1E21}" srcOrd="0" destOrd="0" parTransId="{958A78A0-D200-408B-87CE-19B06BADC127}" sibTransId="{31DA7AE4-60E4-4B1F-ABF5-1FB32FA90E5B}"/>
    <dgm:cxn modelId="{0CCD5FD0-677F-46D7-8B7C-8E823BF1BF82}" type="presOf" srcId="{A2AF6A43-5BF0-4D80-B743-4DF7935E29A3}" destId="{C9F2C609-E6E9-4CE4-97E6-94247FC5AADC}" srcOrd="0" destOrd="0" presId="urn:microsoft.com/office/officeart/2008/layout/AlternatingHexagons"/>
    <dgm:cxn modelId="{AEE84A9A-E548-41F3-8A3C-A79A38E220C2}" type="presOf" srcId="{5A311745-7A30-4BCA-B8A2-393D044E9A02}" destId="{660AD31B-9DEA-49CC-A88A-46422339FDAA}" srcOrd="0" destOrd="0" presId="urn:microsoft.com/office/officeart/2008/layout/AlternatingHexagons"/>
    <dgm:cxn modelId="{E72FE59C-AC8E-4802-B3E5-FB70E38DA9C3}" srcId="{A2AF6A43-5BF0-4D80-B743-4DF7935E29A3}" destId="{F61BE34F-6C16-4027-9321-183B32867D9B}" srcOrd="1" destOrd="0" parTransId="{D4261617-16D8-4474-9511-DC533954EB25}" sibTransId="{6D9D4545-5505-420B-9390-7328F344286E}"/>
    <dgm:cxn modelId="{A23213CD-9005-47A8-9100-29BD96F508BE}" type="presOf" srcId="{466DE56E-9345-4A2A-BE5B-833698F7AB92}" destId="{69916745-35C0-4B9F-B1E0-D7C05055DDFE}" srcOrd="0" destOrd="0" presId="urn:microsoft.com/office/officeart/2008/layout/AlternatingHexagons"/>
    <dgm:cxn modelId="{9CE3143A-A123-46FF-BAD0-109CB11F31F9}" type="presOf" srcId="{6D9D4545-5505-420B-9390-7328F344286E}" destId="{2AB45730-CDAC-4FA9-8A92-BBB85A91BD4D}" srcOrd="0" destOrd="0" presId="urn:microsoft.com/office/officeart/2008/layout/AlternatingHexagons"/>
    <dgm:cxn modelId="{3C016F77-19A9-4B96-89B2-3AAAFC541C80}" srcId="{A2AF6A43-5BF0-4D80-B743-4DF7935E29A3}" destId="{466DE56E-9345-4A2A-BE5B-833698F7AB92}" srcOrd="2" destOrd="0" parTransId="{0D0B5DEC-F14D-400D-8A27-4F8F44BC1E2E}" sibTransId="{5A311745-7A30-4BCA-B8A2-393D044E9A02}"/>
    <dgm:cxn modelId="{91756289-65E2-47C8-8EA4-4624DEAC8E66}" type="presOf" srcId="{3012BD17-CD27-4220-AFA7-C23B2C5C1E21}" destId="{57E80AA3-0C94-4407-9D55-40351FA5F7AC}" srcOrd="0" destOrd="0" presId="urn:microsoft.com/office/officeart/2008/layout/AlternatingHexagons"/>
    <dgm:cxn modelId="{AB4FD986-1FDF-4648-8B22-7D39E9A21BCD}" type="presOf" srcId="{F61BE34F-6C16-4027-9321-183B32867D9B}" destId="{8DDE1D6C-BE23-4A8B-B673-BB6499CC59E1}" srcOrd="0" destOrd="0" presId="urn:microsoft.com/office/officeart/2008/layout/AlternatingHexagons"/>
    <dgm:cxn modelId="{C33BEF97-4C0D-4DE5-A3EE-CF5BCF9A8118}" type="presOf" srcId="{31DA7AE4-60E4-4B1F-ABF5-1FB32FA90E5B}" destId="{1BFDCDB4-C857-4EC4-872D-EAD1259FB33F}" srcOrd="0" destOrd="0" presId="urn:microsoft.com/office/officeart/2008/layout/AlternatingHexagons"/>
    <dgm:cxn modelId="{A8FDEEE1-E496-4AE2-A657-144C7852DEDF}" type="presParOf" srcId="{C9F2C609-E6E9-4CE4-97E6-94247FC5AADC}" destId="{0A87F2BB-D82D-4372-B7A6-8741ADF0F3DD}" srcOrd="0" destOrd="0" presId="urn:microsoft.com/office/officeart/2008/layout/AlternatingHexagons"/>
    <dgm:cxn modelId="{83BA189A-B662-4320-BF49-022ABBBE0620}" type="presParOf" srcId="{0A87F2BB-D82D-4372-B7A6-8741ADF0F3DD}" destId="{57E80AA3-0C94-4407-9D55-40351FA5F7AC}" srcOrd="0" destOrd="0" presId="urn:microsoft.com/office/officeart/2008/layout/AlternatingHexagons"/>
    <dgm:cxn modelId="{3EF17523-3805-46F9-A50E-C729189CD446}" type="presParOf" srcId="{0A87F2BB-D82D-4372-B7A6-8741ADF0F3DD}" destId="{FE737415-2374-42F7-9BBD-1C8DB6072A36}" srcOrd="1" destOrd="0" presId="urn:microsoft.com/office/officeart/2008/layout/AlternatingHexagons"/>
    <dgm:cxn modelId="{9A615878-8199-47E0-8BE4-4D34598B1FB8}" type="presParOf" srcId="{0A87F2BB-D82D-4372-B7A6-8741ADF0F3DD}" destId="{67F7B2BD-FF60-4645-B306-3DEFEF7B33D5}" srcOrd="2" destOrd="0" presId="urn:microsoft.com/office/officeart/2008/layout/AlternatingHexagons"/>
    <dgm:cxn modelId="{D3AA3394-1AAC-4271-A22A-AFB25B77418A}" type="presParOf" srcId="{0A87F2BB-D82D-4372-B7A6-8741ADF0F3DD}" destId="{F5DFE590-0D94-41EF-BE4A-3E1536580F39}" srcOrd="3" destOrd="0" presId="urn:microsoft.com/office/officeart/2008/layout/AlternatingHexagons"/>
    <dgm:cxn modelId="{1B7CDFD4-1F01-4577-A016-2E263A8C90A1}" type="presParOf" srcId="{0A87F2BB-D82D-4372-B7A6-8741ADF0F3DD}" destId="{1BFDCDB4-C857-4EC4-872D-EAD1259FB33F}" srcOrd="4" destOrd="0" presId="urn:microsoft.com/office/officeart/2008/layout/AlternatingHexagons"/>
    <dgm:cxn modelId="{097644C0-939C-4E35-9F22-5311C9DDBAEA}" type="presParOf" srcId="{C9F2C609-E6E9-4CE4-97E6-94247FC5AADC}" destId="{8F605C3B-806B-4ABF-BF63-3D5DE3685C29}" srcOrd="1" destOrd="0" presId="urn:microsoft.com/office/officeart/2008/layout/AlternatingHexagons"/>
    <dgm:cxn modelId="{8AC9974A-0136-4166-9F82-EA0DA35A437A}" type="presParOf" srcId="{C9F2C609-E6E9-4CE4-97E6-94247FC5AADC}" destId="{602C176B-7EE4-4D7D-A313-93B7DFB63CC6}" srcOrd="2" destOrd="0" presId="urn:microsoft.com/office/officeart/2008/layout/AlternatingHexagons"/>
    <dgm:cxn modelId="{C02CB76F-5715-4701-811B-CFA29A351D5F}" type="presParOf" srcId="{602C176B-7EE4-4D7D-A313-93B7DFB63CC6}" destId="{8DDE1D6C-BE23-4A8B-B673-BB6499CC59E1}" srcOrd="0" destOrd="0" presId="urn:microsoft.com/office/officeart/2008/layout/AlternatingHexagons"/>
    <dgm:cxn modelId="{2A5A799F-E738-4C54-89E6-AAF30278DCB8}" type="presParOf" srcId="{602C176B-7EE4-4D7D-A313-93B7DFB63CC6}" destId="{2EB970D8-B3EF-440B-BC9F-296D1B71C22D}" srcOrd="1" destOrd="0" presId="urn:microsoft.com/office/officeart/2008/layout/AlternatingHexagons"/>
    <dgm:cxn modelId="{29693C4A-9F0B-46FB-8737-51B9CDCE0499}" type="presParOf" srcId="{602C176B-7EE4-4D7D-A313-93B7DFB63CC6}" destId="{301569FB-9BBF-432C-8DCD-63BC40FCB4CB}" srcOrd="2" destOrd="0" presId="urn:microsoft.com/office/officeart/2008/layout/AlternatingHexagons"/>
    <dgm:cxn modelId="{C045D6FB-9700-4330-B7E7-37FDFD94B5CC}" type="presParOf" srcId="{602C176B-7EE4-4D7D-A313-93B7DFB63CC6}" destId="{2AFC8174-DC51-4A8B-A562-9832BB091DDB}" srcOrd="3" destOrd="0" presId="urn:microsoft.com/office/officeart/2008/layout/AlternatingHexagons"/>
    <dgm:cxn modelId="{0137924F-5CDB-40A3-BDDA-A07567FA72B6}" type="presParOf" srcId="{602C176B-7EE4-4D7D-A313-93B7DFB63CC6}" destId="{2AB45730-CDAC-4FA9-8A92-BBB85A91BD4D}" srcOrd="4" destOrd="0" presId="urn:microsoft.com/office/officeart/2008/layout/AlternatingHexagons"/>
    <dgm:cxn modelId="{ED83BE8B-21CC-4A6D-881F-FB3519B5254F}" type="presParOf" srcId="{C9F2C609-E6E9-4CE4-97E6-94247FC5AADC}" destId="{34BA504A-53FB-4ACF-86EC-17C4336EC2CF}" srcOrd="3" destOrd="0" presId="urn:microsoft.com/office/officeart/2008/layout/AlternatingHexagons"/>
    <dgm:cxn modelId="{E1CFEF21-6558-4AE3-B2A5-619B5E85464F}" type="presParOf" srcId="{C9F2C609-E6E9-4CE4-97E6-94247FC5AADC}" destId="{6562F4BD-5482-4FD6-9E16-A07805CCB50F}" srcOrd="4" destOrd="0" presId="urn:microsoft.com/office/officeart/2008/layout/AlternatingHexagons"/>
    <dgm:cxn modelId="{CABD3C6D-32DB-4ED4-B231-10410216C965}" type="presParOf" srcId="{6562F4BD-5482-4FD6-9E16-A07805CCB50F}" destId="{69916745-35C0-4B9F-B1E0-D7C05055DDFE}" srcOrd="0" destOrd="0" presId="urn:microsoft.com/office/officeart/2008/layout/AlternatingHexagons"/>
    <dgm:cxn modelId="{7C81C9F4-0785-4B5C-AAB1-2283E2D3EBF7}" type="presParOf" srcId="{6562F4BD-5482-4FD6-9E16-A07805CCB50F}" destId="{5EAE041C-D75D-4E45-9ABD-9A5AED7E6294}" srcOrd="1" destOrd="0" presId="urn:microsoft.com/office/officeart/2008/layout/AlternatingHexagons"/>
    <dgm:cxn modelId="{F6112603-2BEA-479A-939B-EC53448D3D15}" type="presParOf" srcId="{6562F4BD-5482-4FD6-9E16-A07805CCB50F}" destId="{60B153EB-9D6A-4AB5-B4E4-FD5AB4D51B66}" srcOrd="2" destOrd="0" presId="urn:microsoft.com/office/officeart/2008/layout/AlternatingHexagons"/>
    <dgm:cxn modelId="{3D1838F3-B3CB-414F-A5BB-338EC07D1646}" type="presParOf" srcId="{6562F4BD-5482-4FD6-9E16-A07805CCB50F}" destId="{13944C51-5854-4C4D-9FDB-28D1F3D70DEF}" srcOrd="3" destOrd="0" presId="urn:microsoft.com/office/officeart/2008/layout/AlternatingHexagons"/>
    <dgm:cxn modelId="{FAA35AC3-2394-4FBF-BBE3-EBFD4EF1AE4B}" type="presParOf" srcId="{6562F4BD-5482-4FD6-9E16-A07805CCB50F}" destId="{660AD31B-9DEA-49CC-A88A-46422339FDA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AF6A43-5BF0-4D80-B743-4DF7935E29A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12BD17-CD27-4220-AFA7-C23B2C5C1E21}">
      <dgm:prSet phldrT="[Text]" custT="1"/>
      <dgm:spPr/>
      <dgm:t>
        <a:bodyPr/>
        <a:lstStyle/>
        <a:p>
          <a:r>
            <a:rPr lang="en-US" sz="2000" b="1" dirty="0" smtClean="0"/>
            <a:t>Birth</a:t>
          </a:r>
        </a:p>
        <a:p>
          <a:r>
            <a:rPr lang="en-US" sz="2000" b="1" dirty="0" smtClean="0"/>
            <a:t>weight</a:t>
          </a:r>
          <a:endParaRPr lang="en-US" sz="2000" b="1" dirty="0"/>
        </a:p>
      </dgm:t>
    </dgm:pt>
    <dgm:pt modelId="{958A78A0-D200-408B-87CE-19B06BADC127}" type="parTrans" cxnId="{F3C6C533-4FBA-431C-8C5C-BA304E7CE84C}">
      <dgm:prSet/>
      <dgm:spPr/>
      <dgm:t>
        <a:bodyPr/>
        <a:lstStyle/>
        <a:p>
          <a:endParaRPr lang="en-US"/>
        </a:p>
      </dgm:t>
    </dgm:pt>
    <dgm:pt modelId="{31DA7AE4-60E4-4B1F-ABF5-1FB32FA90E5B}" type="sibTrans" cxnId="{F3C6C533-4FBA-431C-8C5C-BA304E7CE84C}">
      <dgm:prSet/>
      <dgm:spPr>
        <a:solidFill>
          <a:srgbClr val="E8303B"/>
        </a:solidFill>
      </dgm:spPr>
      <dgm:t>
        <a:bodyPr/>
        <a:lstStyle/>
        <a:p>
          <a:endParaRPr lang="en-US"/>
        </a:p>
      </dgm:t>
    </dgm:pt>
    <dgm:pt modelId="{F61BE34F-6C16-4027-9321-183B32867D9B}">
      <dgm:prSet phldrT="[Text]"/>
      <dgm:spPr>
        <a:solidFill>
          <a:srgbClr val="5DA9DD"/>
        </a:solidFill>
      </dgm:spPr>
      <dgm:t>
        <a:bodyPr/>
        <a:lstStyle/>
        <a:p>
          <a:r>
            <a:rPr lang="en-US" b="1" dirty="0" smtClean="0"/>
            <a:t>Preterm</a:t>
          </a:r>
          <a:r>
            <a:rPr lang="en-US" dirty="0" smtClean="0"/>
            <a:t> </a:t>
          </a:r>
          <a:r>
            <a:rPr lang="en-US" b="1" i="0" dirty="0" smtClean="0"/>
            <a:t>birth</a:t>
          </a:r>
          <a:endParaRPr lang="en-US" b="1" i="0" dirty="0"/>
        </a:p>
      </dgm:t>
    </dgm:pt>
    <dgm:pt modelId="{D4261617-16D8-4474-9511-DC533954EB25}" type="parTrans" cxnId="{E72FE59C-AC8E-4802-B3E5-FB70E38DA9C3}">
      <dgm:prSet/>
      <dgm:spPr/>
      <dgm:t>
        <a:bodyPr/>
        <a:lstStyle/>
        <a:p>
          <a:endParaRPr lang="en-US"/>
        </a:p>
      </dgm:t>
    </dgm:pt>
    <dgm:pt modelId="{6D9D4545-5505-420B-9390-7328F344286E}" type="sibTrans" cxnId="{E72FE59C-AC8E-4802-B3E5-FB70E38DA9C3}">
      <dgm:prSet/>
      <dgm:spPr>
        <a:solidFill>
          <a:srgbClr val="C26E68"/>
        </a:solidFill>
      </dgm:spPr>
      <dgm:t>
        <a:bodyPr/>
        <a:lstStyle/>
        <a:p>
          <a:endParaRPr lang="en-US"/>
        </a:p>
      </dgm:t>
    </dgm:pt>
    <dgm:pt modelId="{466DE56E-9345-4A2A-BE5B-833698F7AB92}">
      <dgm:prSet phldrT="[Text]"/>
      <dgm:spPr>
        <a:solidFill>
          <a:srgbClr val="E8303B"/>
        </a:solidFill>
      </dgm:spPr>
      <dgm:t>
        <a:bodyPr/>
        <a:lstStyle/>
        <a:p>
          <a:r>
            <a:rPr lang="en-US" b="1" dirty="0" smtClean="0"/>
            <a:t>LGA</a:t>
          </a:r>
          <a:endParaRPr lang="en-US" b="1" dirty="0"/>
        </a:p>
      </dgm:t>
    </dgm:pt>
    <dgm:pt modelId="{0D0B5DEC-F14D-400D-8A27-4F8F44BC1E2E}" type="parTrans" cxnId="{3C016F77-19A9-4B96-89B2-3AAAFC541C80}">
      <dgm:prSet/>
      <dgm:spPr/>
      <dgm:t>
        <a:bodyPr/>
        <a:lstStyle/>
        <a:p>
          <a:endParaRPr lang="en-US"/>
        </a:p>
      </dgm:t>
    </dgm:pt>
    <dgm:pt modelId="{5A311745-7A30-4BCA-B8A2-393D044E9A02}" type="sibTrans" cxnId="{3C016F77-19A9-4B96-89B2-3AAAFC541C80}">
      <dgm:prSet/>
      <dgm:spPr/>
      <dgm:t>
        <a:bodyPr/>
        <a:lstStyle/>
        <a:p>
          <a:endParaRPr lang="en-US"/>
        </a:p>
      </dgm:t>
    </dgm:pt>
    <dgm:pt modelId="{C9F2C609-E6E9-4CE4-97E6-94247FC5AADC}" type="pres">
      <dgm:prSet presAssocID="{A2AF6A43-5BF0-4D80-B743-4DF7935E29A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A87F2BB-D82D-4372-B7A6-8741ADF0F3DD}" type="pres">
      <dgm:prSet presAssocID="{3012BD17-CD27-4220-AFA7-C23B2C5C1E21}" presName="composite" presStyleCnt="0"/>
      <dgm:spPr/>
    </dgm:pt>
    <dgm:pt modelId="{57E80AA3-0C94-4407-9D55-40351FA5F7AC}" type="pres">
      <dgm:prSet presAssocID="{3012BD17-CD27-4220-AFA7-C23B2C5C1E2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37415-2374-42F7-9BBD-1C8DB6072A36}" type="pres">
      <dgm:prSet presAssocID="{3012BD17-CD27-4220-AFA7-C23B2C5C1E2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7B2BD-FF60-4645-B306-3DEFEF7B33D5}" type="pres">
      <dgm:prSet presAssocID="{3012BD17-CD27-4220-AFA7-C23B2C5C1E21}" presName="BalanceSpacing" presStyleCnt="0"/>
      <dgm:spPr/>
    </dgm:pt>
    <dgm:pt modelId="{F5DFE590-0D94-41EF-BE4A-3E1536580F39}" type="pres">
      <dgm:prSet presAssocID="{3012BD17-CD27-4220-AFA7-C23B2C5C1E21}" presName="BalanceSpacing1" presStyleCnt="0"/>
      <dgm:spPr/>
    </dgm:pt>
    <dgm:pt modelId="{1BFDCDB4-C857-4EC4-872D-EAD1259FB33F}" type="pres">
      <dgm:prSet presAssocID="{31DA7AE4-60E4-4B1F-ABF5-1FB32FA90E5B}" presName="Accent1Text" presStyleLbl="node1" presStyleIdx="1" presStyleCnt="6"/>
      <dgm:spPr/>
      <dgm:t>
        <a:bodyPr/>
        <a:lstStyle/>
        <a:p>
          <a:endParaRPr lang="en-US"/>
        </a:p>
      </dgm:t>
    </dgm:pt>
    <dgm:pt modelId="{8F605C3B-806B-4ABF-BF63-3D5DE3685C29}" type="pres">
      <dgm:prSet presAssocID="{31DA7AE4-60E4-4B1F-ABF5-1FB32FA90E5B}" presName="spaceBetweenRectangles" presStyleCnt="0"/>
      <dgm:spPr/>
    </dgm:pt>
    <dgm:pt modelId="{602C176B-7EE4-4D7D-A313-93B7DFB63CC6}" type="pres">
      <dgm:prSet presAssocID="{F61BE34F-6C16-4027-9321-183B32867D9B}" presName="composite" presStyleCnt="0"/>
      <dgm:spPr/>
    </dgm:pt>
    <dgm:pt modelId="{8DDE1D6C-BE23-4A8B-B673-BB6499CC59E1}" type="pres">
      <dgm:prSet presAssocID="{F61BE34F-6C16-4027-9321-183B32867D9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970D8-B3EF-440B-BC9F-296D1B71C22D}" type="pres">
      <dgm:prSet presAssocID="{F61BE34F-6C16-4027-9321-183B32867D9B}" presName="Childtext1" presStyleLbl="revTx" presStyleIdx="1" presStyleCnt="3" custLinFactX="-9318" custLinFactNeighborX="-100000" custLinFactNeighborY="-515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569FB-9BBF-432C-8DCD-63BC40FCB4CB}" type="pres">
      <dgm:prSet presAssocID="{F61BE34F-6C16-4027-9321-183B32867D9B}" presName="BalanceSpacing" presStyleCnt="0"/>
      <dgm:spPr/>
    </dgm:pt>
    <dgm:pt modelId="{2AFC8174-DC51-4A8B-A562-9832BB091DDB}" type="pres">
      <dgm:prSet presAssocID="{F61BE34F-6C16-4027-9321-183B32867D9B}" presName="BalanceSpacing1" presStyleCnt="0"/>
      <dgm:spPr/>
    </dgm:pt>
    <dgm:pt modelId="{2AB45730-CDAC-4FA9-8A92-BBB85A91BD4D}" type="pres">
      <dgm:prSet presAssocID="{6D9D4545-5505-420B-9390-7328F344286E}" presName="Accent1Text" presStyleLbl="node1" presStyleIdx="3" presStyleCnt="6"/>
      <dgm:spPr/>
      <dgm:t>
        <a:bodyPr/>
        <a:lstStyle/>
        <a:p>
          <a:endParaRPr lang="en-US"/>
        </a:p>
      </dgm:t>
    </dgm:pt>
    <dgm:pt modelId="{34BA504A-53FB-4ACF-86EC-17C4336EC2CF}" type="pres">
      <dgm:prSet presAssocID="{6D9D4545-5505-420B-9390-7328F344286E}" presName="spaceBetweenRectangles" presStyleCnt="0"/>
      <dgm:spPr/>
    </dgm:pt>
    <dgm:pt modelId="{6562F4BD-5482-4FD6-9E16-A07805CCB50F}" type="pres">
      <dgm:prSet presAssocID="{466DE56E-9345-4A2A-BE5B-833698F7AB92}" presName="composite" presStyleCnt="0"/>
      <dgm:spPr/>
    </dgm:pt>
    <dgm:pt modelId="{69916745-35C0-4B9F-B1E0-D7C05055DDFE}" type="pres">
      <dgm:prSet presAssocID="{466DE56E-9345-4A2A-BE5B-833698F7AB9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E041C-D75D-4E45-9ABD-9A5AED7E6294}" type="pres">
      <dgm:prSet presAssocID="{466DE56E-9345-4A2A-BE5B-833698F7AB9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153EB-9D6A-4AB5-B4E4-FD5AB4D51B66}" type="pres">
      <dgm:prSet presAssocID="{466DE56E-9345-4A2A-BE5B-833698F7AB92}" presName="BalanceSpacing" presStyleCnt="0"/>
      <dgm:spPr/>
    </dgm:pt>
    <dgm:pt modelId="{13944C51-5854-4C4D-9FDB-28D1F3D70DEF}" type="pres">
      <dgm:prSet presAssocID="{466DE56E-9345-4A2A-BE5B-833698F7AB92}" presName="BalanceSpacing1" presStyleCnt="0"/>
      <dgm:spPr/>
    </dgm:pt>
    <dgm:pt modelId="{660AD31B-9DEA-49CC-A88A-46422339FDAA}" type="pres">
      <dgm:prSet presAssocID="{5A311745-7A30-4BCA-B8A2-393D044E9A02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F3C6C533-4FBA-431C-8C5C-BA304E7CE84C}" srcId="{A2AF6A43-5BF0-4D80-B743-4DF7935E29A3}" destId="{3012BD17-CD27-4220-AFA7-C23B2C5C1E21}" srcOrd="0" destOrd="0" parTransId="{958A78A0-D200-408B-87CE-19B06BADC127}" sibTransId="{31DA7AE4-60E4-4B1F-ABF5-1FB32FA90E5B}"/>
    <dgm:cxn modelId="{0CCD5FD0-677F-46D7-8B7C-8E823BF1BF82}" type="presOf" srcId="{A2AF6A43-5BF0-4D80-B743-4DF7935E29A3}" destId="{C9F2C609-E6E9-4CE4-97E6-94247FC5AADC}" srcOrd="0" destOrd="0" presId="urn:microsoft.com/office/officeart/2008/layout/AlternatingHexagons"/>
    <dgm:cxn modelId="{AEE84A9A-E548-41F3-8A3C-A79A38E220C2}" type="presOf" srcId="{5A311745-7A30-4BCA-B8A2-393D044E9A02}" destId="{660AD31B-9DEA-49CC-A88A-46422339FDAA}" srcOrd="0" destOrd="0" presId="urn:microsoft.com/office/officeart/2008/layout/AlternatingHexagons"/>
    <dgm:cxn modelId="{E72FE59C-AC8E-4802-B3E5-FB70E38DA9C3}" srcId="{A2AF6A43-5BF0-4D80-B743-4DF7935E29A3}" destId="{F61BE34F-6C16-4027-9321-183B32867D9B}" srcOrd="1" destOrd="0" parTransId="{D4261617-16D8-4474-9511-DC533954EB25}" sibTransId="{6D9D4545-5505-420B-9390-7328F344286E}"/>
    <dgm:cxn modelId="{A23213CD-9005-47A8-9100-29BD96F508BE}" type="presOf" srcId="{466DE56E-9345-4A2A-BE5B-833698F7AB92}" destId="{69916745-35C0-4B9F-B1E0-D7C05055DDFE}" srcOrd="0" destOrd="0" presId="urn:microsoft.com/office/officeart/2008/layout/AlternatingHexagons"/>
    <dgm:cxn modelId="{9CE3143A-A123-46FF-BAD0-109CB11F31F9}" type="presOf" srcId="{6D9D4545-5505-420B-9390-7328F344286E}" destId="{2AB45730-CDAC-4FA9-8A92-BBB85A91BD4D}" srcOrd="0" destOrd="0" presId="urn:microsoft.com/office/officeart/2008/layout/AlternatingHexagons"/>
    <dgm:cxn modelId="{3C016F77-19A9-4B96-89B2-3AAAFC541C80}" srcId="{A2AF6A43-5BF0-4D80-B743-4DF7935E29A3}" destId="{466DE56E-9345-4A2A-BE5B-833698F7AB92}" srcOrd="2" destOrd="0" parTransId="{0D0B5DEC-F14D-400D-8A27-4F8F44BC1E2E}" sibTransId="{5A311745-7A30-4BCA-B8A2-393D044E9A02}"/>
    <dgm:cxn modelId="{91756289-65E2-47C8-8EA4-4624DEAC8E66}" type="presOf" srcId="{3012BD17-CD27-4220-AFA7-C23B2C5C1E21}" destId="{57E80AA3-0C94-4407-9D55-40351FA5F7AC}" srcOrd="0" destOrd="0" presId="urn:microsoft.com/office/officeart/2008/layout/AlternatingHexagons"/>
    <dgm:cxn modelId="{AB4FD986-1FDF-4648-8B22-7D39E9A21BCD}" type="presOf" srcId="{F61BE34F-6C16-4027-9321-183B32867D9B}" destId="{8DDE1D6C-BE23-4A8B-B673-BB6499CC59E1}" srcOrd="0" destOrd="0" presId="urn:microsoft.com/office/officeart/2008/layout/AlternatingHexagons"/>
    <dgm:cxn modelId="{C33BEF97-4C0D-4DE5-A3EE-CF5BCF9A8118}" type="presOf" srcId="{31DA7AE4-60E4-4B1F-ABF5-1FB32FA90E5B}" destId="{1BFDCDB4-C857-4EC4-872D-EAD1259FB33F}" srcOrd="0" destOrd="0" presId="urn:microsoft.com/office/officeart/2008/layout/AlternatingHexagons"/>
    <dgm:cxn modelId="{A8FDEEE1-E496-4AE2-A657-144C7852DEDF}" type="presParOf" srcId="{C9F2C609-E6E9-4CE4-97E6-94247FC5AADC}" destId="{0A87F2BB-D82D-4372-B7A6-8741ADF0F3DD}" srcOrd="0" destOrd="0" presId="urn:microsoft.com/office/officeart/2008/layout/AlternatingHexagons"/>
    <dgm:cxn modelId="{83BA189A-B662-4320-BF49-022ABBBE0620}" type="presParOf" srcId="{0A87F2BB-D82D-4372-B7A6-8741ADF0F3DD}" destId="{57E80AA3-0C94-4407-9D55-40351FA5F7AC}" srcOrd="0" destOrd="0" presId="urn:microsoft.com/office/officeart/2008/layout/AlternatingHexagons"/>
    <dgm:cxn modelId="{3EF17523-3805-46F9-A50E-C729189CD446}" type="presParOf" srcId="{0A87F2BB-D82D-4372-B7A6-8741ADF0F3DD}" destId="{FE737415-2374-42F7-9BBD-1C8DB6072A36}" srcOrd="1" destOrd="0" presId="urn:microsoft.com/office/officeart/2008/layout/AlternatingHexagons"/>
    <dgm:cxn modelId="{9A615878-8199-47E0-8BE4-4D34598B1FB8}" type="presParOf" srcId="{0A87F2BB-D82D-4372-B7A6-8741ADF0F3DD}" destId="{67F7B2BD-FF60-4645-B306-3DEFEF7B33D5}" srcOrd="2" destOrd="0" presId="urn:microsoft.com/office/officeart/2008/layout/AlternatingHexagons"/>
    <dgm:cxn modelId="{D3AA3394-1AAC-4271-A22A-AFB25B77418A}" type="presParOf" srcId="{0A87F2BB-D82D-4372-B7A6-8741ADF0F3DD}" destId="{F5DFE590-0D94-41EF-BE4A-3E1536580F39}" srcOrd="3" destOrd="0" presId="urn:microsoft.com/office/officeart/2008/layout/AlternatingHexagons"/>
    <dgm:cxn modelId="{1B7CDFD4-1F01-4577-A016-2E263A8C90A1}" type="presParOf" srcId="{0A87F2BB-D82D-4372-B7A6-8741ADF0F3DD}" destId="{1BFDCDB4-C857-4EC4-872D-EAD1259FB33F}" srcOrd="4" destOrd="0" presId="urn:microsoft.com/office/officeart/2008/layout/AlternatingHexagons"/>
    <dgm:cxn modelId="{097644C0-939C-4E35-9F22-5311C9DDBAEA}" type="presParOf" srcId="{C9F2C609-E6E9-4CE4-97E6-94247FC5AADC}" destId="{8F605C3B-806B-4ABF-BF63-3D5DE3685C29}" srcOrd="1" destOrd="0" presId="urn:microsoft.com/office/officeart/2008/layout/AlternatingHexagons"/>
    <dgm:cxn modelId="{8AC9974A-0136-4166-9F82-EA0DA35A437A}" type="presParOf" srcId="{C9F2C609-E6E9-4CE4-97E6-94247FC5AADC}" destId="{602C176B-7EE4-4D7D-A313-93B7DFB63CC6}" srcOrd="2" destOrd="0" presId="urn:microsoft.com/office/officeart/2008/layout/AlternatingHexagons"/>
    <dgm:cxn modelId="{C02CB76F-5715-4701-811B-CFA29A351D5F}" type="presParOf" srcId="{602C176B-7EE4-4D7D-A313-93B7DFB63CC6}" destId="{8DDE1D6C-BE23-4A8B-B673-BB6499CC59E1}" srcOrd="0" destOrd="0" presId="urn:microsoft.com/office/officeart/2008/layout/AlternatingHexagons"/>
    <dgm:cxn modelId="{2A5A799F-E738-4C54-89E6-AAF30278DCB8}" type="presParOf" srcId="{602C176B-7EE4-4D7D-A313-93B7DFB63CC6}" destId="{2EB970D8-B3EF-440B-BC9F-296D1B71C22D}" srcOrd="1" destOrd="0" presId="urn:microsoft.com/office/officeart/2008/layout/AlternatingHexagons"/>
    <dgm:cxn modelId="{29693C4A-9F0B-46FB-8737-51B9CDCE0499}" type="presParOf" srcId="{602C176B-7EE4-4D7D-A313-93B7DFB63CC6}" destId="{301569FB-9BBF-432C-8DCD-63BC40FCB4CB}" srcOrd="2" destOrd="0" presId="urn:microsoft.com/office/officeart/2008/layout/AlternatingHexagons"/>
    <dgm:cxn modelId="{C045D6FB-9700-4330-B7E7-37FDFD94B5CC}" type="presParOf" srcId="{602C176B-7EE4-4D7D-A313-93B7DFB63CC6}" destId="{2AFC8174-DC51-4A8B-A562-9832BB091DDB}" srcOrd="3" destOrd="0" presId="urn:microsoft.com/office/officeart/2008/layout/AlternatingHexagons"/>
    <dgm:cxn modelId="{0137924F-5CDB-40A3-BDDA-A07567FA72B6}" type="presParOf" srcId="{602C176B-7EE4-4D7D-A313-93B7DFB63CC6}" destId="{2AB45730-CDAC-4FA9-8A92-BBB85A91BD4D}" srcOrd="4" destOrd="0" presId="urn:microsoft.com/office/officeart/2008/layout/AlternatingHexagons"/>
    <dgm:cxn modelId="{ED83BE8B-21CC-4A6D-881F-FB3519B5254F}" type="presParOf" srcId="{C9F2C609-E6E9-4CE4-97E6-94247FC5AADC}" destId="{34BA504A-53FB-4ACF-86EC-17C4336EC2CF}" srcOrd="3" destOrd="0" presId="urn:microsoft.com/office/officeart/2008/layout/AlternatingHexagons"/>
    <dgm:cxn modelId="{E1CFEF21-6558-4AE3-B2A5-619B5E85464F}" type="presParOf" srcId="{C9F2C609-E6E9-4CE4-97E6-94247FC5AADC}" destId="{6562F4BD-5482-4FD6-9E16-A07805CCB50F}" srcOrd="4" destOrd="0" presId="urn:microsoft.com/office/officeart/2008/layout/AlternatingHexagons"/>
    <dgm:cxn modelId="{CABD3C6D-32DB-4ED4-B231-10410216C965}" type="presParOf" srcId="{6562F4BD-5482-4FD6-9E16-A07805CCB50F}" destId="{69916745-35C0-4B9F-B1E0-D7C05055DDFE}" srcOrd="0" destOrd="0" presId="urn:microsoft.com/office/officeart/2008/layout/AlternatingHexagons"/>
    <dgm:cxn modelId="{7C81C9F4-0785-4B5C-AAB1-2283E2D3EBF7}" type="presParOf" srcId="{6562F4BD-5482-4FD6-9E16-A07805CCB50F}" destId="{5EAE041C-D75D-4E45-9ABD-9A5AED7E6294}" srcOrd="1" destOrd="0" presId="urn:microsoft.com/office/officeart/2008/layout/AlternatingHexagons"/>
    <dgm:cxn modelId="{F6112603-2BEA-479A-939B-EC53448D3D15}" type="presParOf" srcId="{6562F4BD-5482-4FD6-9E16-A07805CCB50F}" destId="{60B153EB-9D6A-4AB5-B4E4-FD5AB4D51B66}" srcOrd="2" destOrd="0" presId="urn:microsoft.com/office/officeart/2008/layout/AlternatingHexagons"/>
    <dgm:cxn modelId="{3D1838F3-B3CB-414F-A5BB-338EC07D1646}" type="presParOf" srcId="{6562F4BD-5482-4FD6-9E16-A07805CCB50F}" destId="{13944C51-5854-4C4D-9FDB-28D1F3D70DEF}" srcOrd="3" destOrd="0" presId="urn:microsoft.com/office/officeart/2008/layout/AlternatingHexagons"/>
    <dgm:cxn modelId="{FAA35AC3-2394-4FBF-BBE3-EBFD4EF1AE4B}" type="presParOf" srcId="{6562F4BD-5482-4FD6-9E16-A07805CCB50F}" destId="{660AD31B-9DEA-49CC-A88A-46422339FDA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80AA3-0C94-4407-9D55-40351FA5F7AC}">
      <dsp:nvSpPr>
        <dsp:cNvPr id="0" name=""/>
        <dsp:cNvSpPr/>
      </dsp:nvSpPr>
      <dsp:spPr>
        <a:xfrm rot="5400000">
          <a:off x="4880149" y="111143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Birth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weight</a:t>
          </a:r>
          <a:endParaRPr lang="en-US" sz="2000" b="1" kern="1200" dirty="0"/>
        </a:p>
      </dsp:txBody>
      <dsp:txXfrm rot="-5400000">
        <a:off x="5216342" y="263394"/>
        <a:ext cx="1003760" cy="1153747"/>
      </dsp:txXfrm>
    </dsp:sp>
    <dsp:sp modelId="{FE737415-2374-42F7-9BBD-1C8DB6072A36}">
      <dsp:nvSpPr>
        <dsp:cNvPr id="0" name=""/>
        <dsp:cNvSpPr/>
      </dsp:nvSpPr>
      <dsp:spPr>
        <a:xfrm>
          <a:off x="6491597" y="337423"/>
          <a:ext cx="1870580" cy="1005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DCDB4-C857-4EC4-872D-EAD1259FB33F}">
      <dsp:nvSpPr>
        <dsp:cNvPr id="0" name=""/>
        <dsp:cNvSpPr/>
      </dsp:nvSpPr>
      <dsp:spPr>
        <a:xfrm rot="5400000">
          <a:off x="3305241" y="111143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rgbClr val="E830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3641434" y="263394"/>
        <a:ext cx="1003760" cy="1153747"/>
      </dsp:txXfrm>
    </dsp:sp>
    <dsp:sp modelId="{8DDE1D6C-BE23-4A8B-B673-BB6499CC59E1}">
      <dsp:nvSpPr>
        <dsp:cNvPr id="0" name=""/>
        <dsp:cNvSpPr/>
      </dsp:nvSpPr>
      <dsp:spPr>
        <a:xfrm rot="5400000">
          <a:off x="4089678" y="1533857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rgbClr val="5DA9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Preterm</a:t>
          </a:r>
          <a:r>
            <a:rPr lang="en-US" sz="1900" kern="1200" dirty="0" smtClean="0"/>
            <a:t> </a:t>
          </a:r>
          <a:r>
            <a:rPr lang="en-US" sz="1900" b="1" i="0" kern="1200" dirty="0" smtClean="0"/>
            <a:t>birth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/>
            <a:t>&lt;37 weeks</a:t>
          </a:r>
          <a:endParaRPr lang="en-US" sz="1400" b="0" i="0" kern="1200" dirty="0"/>
        </a:p>
      </dsp:txBody>
      <dsp:txXfrm rot="-5400000">
        <a:off x="4425871" y="1686108"/>
        <a:ext cx="1003760" cy="1153747"/>
      </dsp:txXfrm>
    </dsp:sp>
    <dsp:sp modelId="{2EB970D8-B3EF-440B-BC9F-296D1B71C22D}">
      <dsp:nvSpPr>
        <dsp:cNvPr id="0" name=""/>
        <dsp:cNvSpPr/>
      </dsp:nvSpPr>
      <dsp:spPr>
        <a:xfrm>
          <a:off x="349129" y="1241523"/>
          <a:ext cx="1810239" cy="1005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45730-CDAC-4FA9-8A92-BBB85A91BD4D}">
      <dsp:nvSpPr>
        <dsp:cNvPr id="0" name=""/>
        <dsp:cNvSpPr/>
      </dsp:nvSpPr>
      <dsp:spPr>
        <a:xfrm rot="5400000">
          <a:off x="5664586" y="1533857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rgbClr val="C26E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6000779" y="1686108"/>
        <a:ext cx="1003760" cy="1153747"/>
      </dsp:txXfrm>
    </dsp:sp>
    <dsp:sp modelId="{69916745-35C0-4B9F-B1E0-D7C05055DDFE}">
      <dsp:nvSpPr>
        <dsp:cNvPr id="0" name=""/>
        <dsp:cNvSpPr/>
      </dsp:nvSpPr>
      <dsp:spPr>
        <a:xfrm rot="5400000">
          <a:off x="4880149" y="2956571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rgbClr val="E830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LGA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&gt;90</a:t>
          </a:r>
          <a:r>
            <a:rPr lang="en-US" sz="1600" b="0" kern="1200" baseline="30000" dirty="0" smtClean="0"/>
            <a:t>th</a:t>
          </a:r>
          <a:r>
            <a:rPr lang="en-US" sz="1600" b="0" kern="1200" dirty="0" smtClean="0"/>
            <a:t> percentile</a:t>
          </a:r>
          <a:endParaRPr lang="en-US" sz="1600" b="0" kern="1200" dirty="0"/>
        </a:p>
      </dsp:txBody>
      <dsp:txXfrm rot="-5400000">
        <a:off x="5216342" y="3108822"/>
        <a:ext cx="1003760" cy="1153747"/>
      </dsp:txXfrm>
    </dsp:sp>
    <dsp:sp modelId="{5EAE041C-D75D-4E45-9ABD-9A5AED7E6294}">
      <dsp:nvSpPr>
        <dsp:cNvPr id="0" name=""/>
        <dsp:cNvSpPr/>
      </dsp:nvSpPr>
      <dsp:spPr>
        <a:xfrm>
          <a:off x="6491597" y="3182851"/>
          <a:ext cx="1870580" cy="1005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AD31B-9DEA-49CC-A88A-46422339FDAA}">
      <dsp:nvSpPr>
        <dsp:cNvPr id="0" name=""/>
        <dsp:cNvSpPr/>
      </dsp:nvSpPr>
      <dsp:spPr>
        <a:xfrm rot="5400000">
          <a:off x="3305241" y="2956571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3641434" y="3108822"/>
        <a:ext cx="1003760" cy="11537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80AA3-0C94-4407-9D55-40351FA5F7AC}">
      <dsp:nvSpPr>
        <dsp:cNvPr id="0" name=""/>
        <dsp:cNvSpPr/>
      </dsp:nvSpPr>
      <dsp:spPr>
        <a:xfrm rot="5400000">
          <a:off x="4880149" y="111143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Birth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weight</a:t>
          </a:r>
          <a:endParaRPr lang="en-US" sz="2000" b="1" kern="1200" dirty="0"/>
        </a:p>
      </dsp:txBody>
      <dsp:txXfrm rot="-5400000">
        <a:off x="5216342" y="263394"/>
        <a:ext cx="1003760" cy="1153747"/>
      </dsp:txXfrm>
    </dsp:sp>
    <dsp:sp modelId="{FE737415-2374-42F7-9BBD-1C8DB6072A36}">
      <dsp:nvSpPr>
        <dsp:cNvPr id="0" name=""/>
        <dsp:cNvSpPr/>
      </dsp:nvSpPr>
      <dsp:spPr>
        <a:xfrm>
          <a:off x="6491597" y="337423"/>
          <a:ext cx="1870580" cy="1005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DCDB4-C857-4EC4-872D-EAD1259FB33F}">
      <dsp:nvSpPr>
        <dsp:cNvPr id="0" name=""/>
        <dsp:cNvSpPr/>
      </dsp:nvSpPr>
      <dsp:spPr>
        <a:xfrm rot="5400000">
          <a:off x="3305241" y="111143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rgbClr val="E830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3641434" y="263394"/>
        <a:ext cx="1003760" cy="1153747"/>
      </dsp:txXfrm>
    </dsp:sp>
    <dsp:sp modelId="{8DDE1D6C-BE23-4A8B-B673-BB6499CC59E1}">
      <dsp:nvSpPr>
        <dsp:cNvPr id="0" name=""/>
        <dsp:cNvSpPr/>
      </dsp:nvSpPr>
      <dsp:spPr>
        <a:xfrm rot="5400000">
          <a:off x="4089678" y="1533857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rgbClr val="5DA9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Preterm</a:t>
          </a:r>
          <a:r>
            <a:rPr lang="en-US" sz="1900" kern="1200" dirty="0" smtClean="0"/>
            <a:t> </a:t>
          </a:r>
          <a:r>
            <a:rPr lang="en-US" sz="1900" b="1" i="0" kern="1200" dirty="0" smtClean="0"/>
            <a:t>birth</a:t>
          </a:r>
          <a:endParaRPr lang="en-US" sz="1900" b="1" i="0" kern="1200" dirty="0"/>
        </a:p>
      </dsp:txBody>
      <dsp:txXfrm rot="-5400000">
        <a:off x="4425871" y="1686108"/>
        <a:ext cx="1003760" cy="1153747"/>
      </dsp:txXfrm>
    </dsp:sp>
    <dsp:sp modelId="{2EB970D8-B3EF-440B-BC9F-296D1B71C22D}">
      <dsp:nvSpPr>
        <dsp:cNvPr id="0" name=""/>
        <dsp:cNvSpPr/>
      </dsp:nvSpPr>
      <dsp:spPr>
        <a:xfrm>
          <a:off x="349129" y="1241523"/>
          <a:ext cx="1810239" cy="1005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45730-CDAC-4FA9-8A92-BBB85A91BD4D}">
      <dsp:nvSpPr>
        <dsp:cNvPr id="0" name=""/>
        <dsp:cNvSpPr/>
      </dsp:nvSpPr>
      <dsp:spPr>
        <a:xfrm rot="5400000">
          <a:off x="5664586" y="1533857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rgbClr val="C26E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6000779" y="1686108"/>
        <a:ext cx="1003760" cy="1153747"/>
      </dsp:txXfrm>
    </dsp:sp>
    <dsp:sp modelId="{69916745-35C0-4B9F-B1E0-D7C05055DDFE}">
      <dsp:nvSpPr>
        <dsp:cNvPr id="0" name=""/>
        <dsp:cNvSpPr/>
      </dsp:nvSpPr>
      <dsp:spPr>
        <a:xfrm rot="5400000">
          <a:off x="4880149" y="2956571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rgbClr val="E830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LGA</a:t>
          </a:r>
          <a:endParaRPr lang="en-US" sz="1900" b="1" kern="1200" dirty="0"/>
        </a:p>
      </dsp:txBody>
      <dsp:txXfrm rot="-5400000">
        <a:off x="5216342" y="3108822"/>
        <a:ext cx="1003760" cy="1153747"/>
      </dsp:txXfrm>
    </dsp:sp>
    <dsp:sp modelId="{5EAE041C-D75D-4E45-9ABD-9A5AED7E6294}">
      <dsp:nvSpPr>
        <dsp:cNvPr id="0" name=""/>
        <dsp:cNvSpPr/>
      </dsp:nvSpPr>
      <dsp:spPr>
        <a:xfrm>
          <a:off x="6491597" y="3182851"/>
          <a:ext cx="1870580" cy="1005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AD31B-9DEA-49CC-A88A-46422339FDAA}">
      <dsp:nvSpPr>
        <dsp:cNvPr id="0" name=""/>
        <dsp:cNvSpPr/>
      </dsp:nvSpPr>
      <dsp:spPr>
        <a:xfrm rot="5400000">
          <a:off x="3305241" y="2956571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3641434" y="3108822"/>
        <a:ext cx="1003760" cy="11537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80AA3-0C94-4407-9D55-40351FA5F7AC}">
      <dsp:nvSpPr>
        <dsp:cNvPr id="0" name=""/>
        <dsp:cNvSpPr/>
      </dsp:nvSpPr>
      <dsp:spPr>
        <a:xfrm rot="5400000">
          <a:off x="4880149" y="111143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Birth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weight</a:t>
          </a:r>
          <a:endParaRPr lang="en-US" sz="2000" b="1" kern="1200" dirty="0"/>
        </a:p>
      </dsp:txBody>
      <dsp:txXfrm rot="-5400000">
        <a:off x="5216342" y="263394"/>
        <a:ext cx="1003760" cy="1153747"/>
      </dsp:txXfrm>
    </dsp:sp>
    <dsp:sp modelId="{FE737415-2374-42F7-9BBD-1C8DB6072A36}">
      <dsp:nvSpPr>
        <dsp:cNvPr id="0" name=""/>
        <dsp:cNvSpPr/>
      </dsp:nvSpPr>
      <dsp:spPr>
        <a:xfrm>
          <a:off x="6491597" y="337423"/>
          <a:ext cx="1870580" cy="1005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DCDB4-C857-4EC4-872D-EAD1259FB33F}">
      <dsp:nvSpPr>
        <dsp:cNvPr id="0" name=""/>
        <dsp:cNvSpPr/>
      </dsp:nvSpPr>
      <dsp:spPr>
        <a:xfrm rot="5400000">
          <a:off x="3305241" y="111143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rgbClr val="E830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3641434" y="263394"/>
        <a:ext cx="1003760" cy="1153747"/>
      </dsp:txXfrm>
    </dsp:sp>
    <dsp:sp modelId="{8DDE1D6C-BE23-4A8B-B673-BB6499CC59E1}">
      <dsp:nvSpPr>
        <dsp:cNvPr id="0" name=""/>
        <dsp:cNvSpPr/>
      </dsp:nvSpPr>
      <dsp:spPr>
        <a:xfrm rot="5400000">
          <a:off x="4089678" y="1533857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rgbClr val="5DA9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Preterm</a:t>
          </a:r>
          <a:r>
            <a:rPr lang="en-US" sz="1900" kern="1200" dirty="0" smtClean="0"/>
            <a:t> </a:t>
          </a:r>
          <a:r>
            <a:rPr lang="en-US" sz="1900" b="1" i="0" kern="1200" dirty="0" smtClean="0"/>
            <a:t>birth</a:t>
          </a:r>
          <a:endParaRPr lang="en-US" sz="1900" b="1" i="0" kern="1200" dirty="0"/>
        </a:p>
      </dsp:txBody>
      <dsp:txXfrm rot="-5400000">
        <a:off x="4425871" y="1686108"/>
        <a:ext cx="1003760" cy="1153747"/>
      </dsp:txXfrm>
    </dsp:sp>
    <dsp:sp modelId="{2EB970D8-B3EF-440B-BC9F-296D1B71C22D}">
      <dsp:nvSpPr>
        <dsp:cNvPr id="0" name=""/>
        <dsp:cNvSpPr/>
      </dsp:nvSpPr>
      <dsp:spPr>
        <a:xfrm>
          <a:off x="349129" y="1241523"/>
          <a:ext cx="1810239" cy="1005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45730-CDAC-4FA9-8A92-BBB85A91BD4D}">
      <dsp:nvSpPr>
        <dsp:cNvPr id="0" name=""/>
        <dsp:cNvSpPr/>
      </dsp:nvSpPr>
      <dsp:spPr>
        <a:xfrm rot="5400000">
          <a:off x="5664586" y="1533857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rgbClr val="C26E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6000779" y="1686108"/>
        <a:ext cx="1003760" cy="1153747"/>
      </dsp:txXfrm>
    </dsp:sp>
    <dsp:sp modelId="{69916745-35C0-4B9F-B1E0-D7C05055DDFE}">
      <dsp:nvSpPr>
        <dsp:cNvPr id="0" name=""/>
        <dsp:cNvSpPr/>
      </dsp:nvSpPr>
      <dsp:spPr>
        <a:xfrm rot="5400000">
          <a:off x="4880149" y="2956571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rgbClr val="E830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LGA</a:t>
          </a:r>
          <a:endParaRPr lang="en-US" sz="1900" b="1" kern="1200" dirty="0"/>
        </a:p>
      </dsp:txBody>
      <dsp:txXfrm rot="-5400000">
        <a:off x="5216342" y="3108822"/>
        <a:ext cx="1003760" cy="1153747"/>
      </dsp:txXfrm>
    </dsp:sp>
    <dsp:sp modelId="{5EAE041C-D75D-4E45-9ABD-9A5AED7E6294}">
      <dsp:nvSpPr>
        <dsp:cNvPr id="0" name=""/>
        <dsp:cNvSpPr/>
      </dsp:nvSpPr>
      <dsp:spPr>
        <a:xfrm>
          <a:off x="6491597" y="3182851"/>
          <a:ext cx="1870580" cy="1005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AD31B-9DEA-49CC-A88A-46422339FDAA}">
      <dsp:nvSpPr>
        <dsp:cNvPr id="0" name=""/>
        <dsp:cNvSpPr/>
      </dsp:nvSpPr>
      <dsp:spPr>
        <a:xfrm rot="5400000">
          <a:off x="3305241" y="2956571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3641434" y="3108822"/>
        <a:ext cx="1003760" cy="11537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80AA3-0C94-4407-9D55-40351FA5F7AC}">
      <dsp:nvSpPr>
        <dsp:cNvPr id="0" name=""/>
        <dsp:cNvSpPr/>
      </dsp:nvSpPr>
      <dsp:spPr>
        <a:xfrm rot="5400000">
          <a:off x="4880149" y="111143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Birth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weight</a:t>
          </a:r>
          <a:endParaRPr lang="en-US" sz="2000" b="1" kern="1200" dirty="0"/>
        </a:p>
      </dsp:txBody>
      <dsp:txXfrm rot="-5400000">
        <a:off x="5216342" y="263394"/>
        <a:ext cx="1003760" cy="1153747"/>
      </dsp:txXfrm>
    </dsp:sp>
    <dsp:sp modelId="{FE737415-2374-42F7-9BBD-1C8DB6072A36}">
      <dsp:nvSpPr>
        <dsp:cNvPr id="0" name=""/>
        <dsp:cNvSpPr/>
      </dsp:nvSpPr>
      <dsp:spPr>
        <a:xfrm>
          <a:off x="6491597" y="337423"/>
          <a:ext cx="1870580" cy="1005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DCDB4-C857-4EC4-872D-EAD1259FB33F}">
      <dsp:nvSpPr>
        <dsp:cNvPr id="0" name=""/>
        <dsp:cNvSpPr/>
      </dsp:nvSpPr>
      <dsp:spPr>
        <a:xfrm rot="5400000">
          <a:off x="3305241" y="111143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rgbClr val="E830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3641434" y="263394"/>
        <a:ext cx="1003760" cy="1153747"/>
      </dsp:txXfrm>
    </dsp:sp>
    <dsp:sp modelId="{8DDE1D6C-BE23-4A8B-B673-BB6499CC59E1}">
      <dsp:nvSpPr>
        <dsp:cNvPr id="0" name=""/>
        <dsp:cNvSpPr/>
      </dsp:nvSpPr>
      <dsp:spPr>
        <a:xfrm rot="5400000">
          <a:off x="4089678" y="1533857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rgbClr val="5DA9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Preterm</a:t>
          </a:r>
          <a:r>
            <a:rPr lang="en-US" sz="1900" kern="1200" dirty="0" smtClean="0"/>
            <a:t> </a:t>
          </a:r>
          <a:r>
            <a:rPr lang="en-US" sz="1900" b="1" i="0" kern="1200" dirty="0" smtClean="0"/>
            <a:t>birth</a:t>
          </a:r>
          <a:endParaRPr lang="en-US" sz="1900" b="1" i="0" kern="1200" dirty="0"/>
        </a:p>
      </dsp:txBody>
      <dsp:txXfrm rot="-5400000">
        <a:off x="4425871" y="1686108"/>
        <a:ext cx="1003760" cy="1153747"/>
      </dsp:txXfrm>
    </dsp:sp>
    <dsp:sp modelId="{2EB970D8-B3EF-440B-BC9F-296D1B71C22D}">
      <dsp:nvSpPr>
        <dsp:cNvPr id="0" name=""/>
        <dsp:cNvSpPr/>
      </dsp:nvSpPr>
      <dsp:spPr>
        <a:xfrm>
          <a:off x="349129" y="1241523"/>
          <a:ext cx="1810239" cy="1005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45730-CDAC-4FA9-8A92-BBB85A91BD4D}">
      <dsp:nvSpPr>
        <dsp:cNvPr id="0" name=""/>
        <dsp:cNvSpPr/>
      </dsp:nvSpPr>
      <dsp:spPr>
        <a:xfrm rot="5400000">
          <a:off x="5664586" y="1533857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rgbClr val="C26E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6000779" y="1686108"/>
        <a:ext cx="1003760" cy="1153747"/>
      </dsp:txXfrm>
    </dsp:sp>
    <dsp:sp modelId="{69916745-35C0-4B9F-B1E0-D7C05055DDFE}">
      <dsp:nvSpPr>
        <dsp:cNvPr id="0" name=""/>
        <dsp:cNvSpPr/>
      </dsp:nvSpPr>
      <dsp:spPr>
        <a:xfrm rot="5400000">
          <a:off x="4880149" y="2956571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rgbClr val="E830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LGA</a:t>
          </a:r>
          <a:endParaRPr lang="en-US" sz="1900" b="1" kern="1200" dirty="0"/>
        </a:p>
      </dsp:txBody>
      <dsp:txXfrm rot="-5400000">
        <a:off x="5216342" y="3108822"/>
        <a:ext cx="1003760" cy="1153747"/>
      </dsp:txXfrm>
    </dsp:sp>
    <dsp:sp modelId="{5EAE041C-D75D-4E45-9ABD-9A5AED7E6294}">
      <dsp:nvSpPr>
        <dsp:cNvPr id="0" name=""/>
        <dsp:cNvSpPr/>
      </dsp:nvSpPr>
      <dsp:spPr>
        <a:xfrm>
          <a:off x="6491597" y="3182851"/>
          <a:ext cx="1870580" cy="1005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AD31B-9DEA-49CC-A88A-46422339FDAA}">
      <dsp:nvSpPr>
        <dsp:cNvPr id="0" name=""/>
        <dsp:cNvSpPr/>
      </dsp:nvSpPr>
      <dsp:spPr>
        <a:xfrm rot="5400000">
          <a:off x="3305241" y="2956571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3641434" y="3108822"/>
        <a:ext cx="1003760" cy="11537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80AA3-0C94-4407-9D55-40351FA5F7AC}">
      <dsp:nvSpPr>
        <dsp:cNvPr id="0" name=""/>
        <dsp:cNvSpPr/>
      </dsp:nvSpPr>
      <dsp:spPr>
        <a:xfrm rot="5400000">
          <a:off x="4880149" y="111143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Birth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weight</a:t>
          </a:r>
          <a:endParaRPr lang="en-US" sz="2000" b="1" kern="1200" dirty="0"/>
        </a:p>
      </dsp:txBody>
      <dsp:txXfrm rot="-5400000">
        <a:off x="5216342" y="263394"/>
        <a:ext cx="1003760" cy="1153747"/>
      </dsp:txXfrm>
    </dsp:sp>
    <dsp:sp modelId="{FE737415-2374-42F7-9BBD-1C8DB6072A36}">
      <dsp:nvSpPr>
        <dsp:cNvPr id="0" name=""/>
        <dsp:cNvSpPr/>
      </dsp:nvSpPr>
      <dsp:spPr>
        <a:xfrm>
          <a:off x="6491597" y="337423"/>
          <a:ext cx="1870580" cy="1005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DCDB4-C857-4EC4-872D-EAD1259FB33F}">
      <dsp:nvSpPr>
        <dsp:cNvPr id="0" name=""/>
        <dsp:cNvSpPr/>
      </dsp:nvSpPr>
      <dsp:spPr>
        <a:xfrm rot="5400000">
          <a:off x="3305241" y="111143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rgbClr val="E830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3641434" y="263394"/>
        <a:ext cx="1003760" cy="1153747"/>
      </dsp:txXfrm>
    </dsp:sp>
    <dsp:sp modelId="{8DDE1D6C-BE23-4A8B-B673-BB6499CC59E1}">
      <dsp:nvSpPr>
        <dsp:cNvPr id="0" name=""/>
        <dsp:cNvSpPr/>
      </dsp:nvSpPr>
      <dsp:spPr>
        <a:xfrm rot="5400000">
          <a:off x="4089678" y="1533857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rgbClr val="5DA9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Preterm</a:t>
          </a:r>
          <a:r>
            <a:rPr lang="en-US" sz="1900" kern="1200" dirty="0" smtClean="0"/>
            <a:t> </a:t>
          </a:r>
          <a:r>
            <a:rPr lang="en-US" sz="1900" b="1" i="0" kern="1200" dirty="0" smtClean="0"/>
            <a:t>birth</a:t>
          </a:r>
          <a:endParaRPr lang="en-US" sz="1900" b="1" i="0" kern="1200" dirty="0"/>
        </a:p>
      </dsp:txBody>
      <dsp:txXfrm rot="-5400000">
        <a:off x="4425871" y="1686108"/>
        <a:ext cx="1003760" cy="1153747"/>
      </dsp:txXfrm>
    </dsp:sp>
    <dsp:sp modelId="{2EB970D8-B3EF-440B-BC9F-296D1B71C22D}">
      <dsp:nvSpPr>
        <dsp:cNvPr id="0" name=""/>
        <dsp:cNvSpPr/>
      </dsp:nvSpPr>
      <dsp:spPr>
        <a:xfrm>
          <a:off x="349129" y="1241523"/>
          <a:ext cx="1810239" cy="1005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45730-CDAC-4FA9-8A92-BBB85A91BD4D}">
      <dsp:nvSpPr>
        <dsp:cNvPr id="0" name=""/>
        <dsp:cNvSpPr/>
      </dsp:nvSpPr>
      <dsp:spPr>
        <a:xfrm rot="5400000">
          <a:off x="5664586" y="1533857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rgbClr val="C26E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6000779" y="1686108"/>
        <a:ext cx="1003760" cy="1153747"/>
      </dsp:txXfrm>
    </dsp:sp>
    <dsp:sp modelId="{69916745-35C0-4B9F-B1E0-D7C05055DDFE}">
      <dsp:nvSpPr>
        <dsp:cNvPr id="0" name=""/>
        <dsp:cNvSpPr/>
      </dsp:nvSpPr>
      <dsp:spPr>
        <a:xfrm rot="5400000">
          <a:off x="4880149" y="2956571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rgbClr val="E830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LGA</a:t>
          </a:r>
          <a:endParaRPr lang="en-US" sz="1900" b="1" kern="1200" dirty="0"/>
        </a:p>
      </dsp:txBody>
      <dsp:txXfrm rot="-5400000">
        <a:off x="5216342" y="3108822"/>
        <a:ext cx="1003760" cy="1153747"/>
      </dsp:txXfrm>
    </dsp:sp>
    <dsp:sp modelId="{5EAE041C-D75D-4E45-9ABD-9A5AED7E6294}">
      <dsp:nvSpPr>
        <dsp:cNvPr id="0" name=""/>
        <dsp:cNvSpPr/>
      </dsp:nvSpPr>
      <dsp:spPr>
        <a:xfrm>
          <a:off x="6491597" y="3182851"/>
          <a:ext cx="1870580" cy="1005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AD31B-9DEA-49CC-A88A-46422339FDAA}">
      <dsp:nvSpPr>
        <dsp:cNvPr id="0" name=""/>
        <dsp:cNvSpPr/>
      </dsp:nvSpPr>
      <dsp:spPr>
        <a:xfrm rot="5400000">
          <a:off x="3305241" y="2956571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3641434" y="3108822"/>
        <a:ext cx="1003760" cy="11537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80AA3-0C94-4407-9D55-40351FA5F7AC}">
      <dsp:nvSpPr>
        <dsp:cNvPr id="0" name=""/>
        <dsp:cNvSpPr/>
      </dsp:nvSpPr>
      <dsp:spPr>
        <a:xfrm rot="5400000">
          <a:off x="4880149" y="111143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Birth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weight</a:t>
          </a:r>
          <a:endParaRPr lang="en-US" sz="2000" b="1" kern="1200" dirty="0"/>
        </a:p>
      </dsp:txBody>
      <dsp:txXfrm rot="-5400000">
        <a:off x="5216342" y="263394"/>
        <a:ext cx="1003760" cy="1153747"/>
      </dsp:txXfrm>
    </dsp:sp>
    <dsp:sp modelId="{FE737415-2374-42F7-9BBD-1C8DB6072A36}">
      <dsp:nvSpPr>
        <dsp:cNvPr id="0" name=""/>
        <dsp:cNvSpPr/>
      </dsp:nvSpPr>
      <dsp:spPr>
        <a:xfrm>
          <a:off x="6491597" y="337423"/>
          <a:ext cx="1870580" cy="1005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DCDB4-C857-4EC4-872D-EAD1259FB33F}">
      <dsp:nvSpPr>
        <dsp:cNvPr id="0" name=""/>
        <dsp:cNvSpPr/>
      </dsp:nvSpPr>
      <dsp:spPr>
        <a:xfrm rot="5400000">
          <a:off x="3305241" y="111143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rgbClr val="E830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3641434" y="263394"/>
        <a:ext cx="1003760" cy="1153747"/>
      </dsp:txXfrm>
    </dsp:sp>
    <dsp:sp modelId="{8DDE1D6C-BE23-4A8B-B673-BB6499CC59E1}">
      <dsp:nvSpPr>
        <dsp:cNvPr id="0" name=""/>
        <dsp:cNvSpPr/>
      </dsp:nvSpPr>
      <dsp:spPr>
        <a:xfrm rot="5400000">
          <a:off x="4089678" y="1533857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rgbClr val="5DA9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Preterm</a:t>
          </a:r>
          <a:r>
            <a:rPr lang="en-US" sz="1900" kern="1200" dirty="0" smtClean="0"/>
            <a:t> </a:t>
          </a:r>
          <a:r>
            <a:rPr lang="en-US" sz="1900" b="1" i="0" kern="1200" dirty="0" smtClean="0"/>
            <a:t>birth</a:t>
          </a:r>
          <a:endParaRPr lang="en-US" sz="1900" b="1" i="0" kern="1200" dirty="0"/>
        </a:p>
      </dsp:txBody>
      <dsp:txXfrm rot="-5400000">
        <a:off x="4425871" y="1686108"/>
        <a:ext cx="1003760" cy="1153747"/>
      </dsp:txXfrm>
    </dsp:sp>
    <dsp:sp modelId="{2EB970D8-B3EF-440B-BC9F-296D1B71C22D}">
      <dsp:nvSpPr>
        <dsp:cNvPr id="0" name=""/>
        <dsp:cNvSpPr/>
      </dsp:nvSpPr>
      <dsp:spPr>
        <a:xfrm>
          <a:off x="349129" y="1241523"/>
          <a:ext cx="1810239" cy="1005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45730-CDAC-4FA9-8A92-BBB85A91BD4D}">
      <dsp:nvSpPr>
        <dsp:cNvPr id="0" name=""/>
        <dsp:cNvSpPr/>
      </dsp:nvSpPr>
      <dsp:spPr>
        <a:xfrm rot="5400000">
          <a:off x="5664586" y="1533857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rgbClr val="C26E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6000779" y="1686108"/>
        <a:ext cx="1003760" cy="1153747"/>
      </dsp:txXfrm>
    </dsp:sp>
    <dsp:sp modelId="{69916745-35C0-4B9F-B1E0-D7C05055DDFE}">
      <dsp:nvSpPr>
        <dsp:cNvPr id="0" name=""/>
        <dsp:cNvSpPr/>
      </dsp:nvSpPr>
      <dsp:spPr>
        <a:xfrm rot="5400000">
          <a:off x="4880149" y="2956571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rgbClr val="E830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LGA</a:t>
          </a:r>
          <a:endParaRPr lang="en-US" sz="1900" b="1" kern="1200" dirty="0"/>
        </a:p>
      </dsp:txBody>
      <dsp:txXfrm rot="-5400000">
        <a:off x="5216342" y="3108822"/>
        <a:ext cx="1003760" cy="1153747"/>
      </dsp:txXfrm>
    </dsp:sp>
    <dsp:sp modelId="{5EAE041C-D75D-4E45-9ABD-9A5AED7E6294}">
      <dsp:nvSpPr>
        <dsp:cNvPr id="0" name=""/>
        <dsp:cNvSpPr/>
      </dsp:nvSpPr>
      <dsp:spPr>
        <a:xfrm>
          <a:off x="6491597" y="3182851"/>
          <a:ext cx="1870580" cy="1005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AD31B-9DEA-49CC-A88A-46422339FDAA}">
      <dsp:nvSpPr>
        <dsp:cNvPr id="0" name=""/>
        <dsp:cNvSpPr/>
      </dsp:nvSpPr>
      <dsp:spPr>
        <a:xfrm rot="5400000">
          <a:off x="3305241" y="2956571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3641434" y="3108822"/>
        <a:ext cx="1003760" cy="11537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80AA3-0C94-4407-9D55-40351FA5F7AC}">
      <dsp:nvSpPr>
        <dsp:cNvPr id="0" name=""/>
        <dsp:cNvSpPr/>
      </dsp:nvSpPr>
      <dsp:spPr>
        <a:xfrm rot="5400000">
          <a:off x="4880149" y="111143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Birth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weight</a:t>
          </a:r>
          <a:endParaRPr lang="en-US" sz="2000" b="1" kern="1200" dirty="0"/>
        </a:p>
      </dsp:txBody>
      <dsp:txXfrm rot="-5400000">
        <a:off x="5216342" y="263394"/>
        <a:ext cx="1003760" cy="1153747"/>
      </dsp:txXfrm>
    </dsp:sp>
    <dsp:sp modelId="{FE737415-2374-42F7-9BBD-1C8DB6072A36}">
      <dsp:nvSpPr>
        <dsp:cNvPr id="0" name=""/>
        <dsp:cNvSpPr/>
      </dsp:nvSpPr>
      <dsp:spPr>
        <a:xfrm>
          <a:off x="6491597" y="337423"/>
          <a:ext cx="1870580" cy="1005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DCDB4-C857-4EC4-872D-EAD1259FB33F}">
      <dsp:nvSpPr>
        <dsp:cNvPr id="0" name=""/>
        <dsp:cNvSpPr/>
      </dsp:nvSpPr>
      <dsp:spPr>
        <a:xfrm rot="5400000">
          <a:off x="3305241" y="111143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rgbClr val="E830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3641434" y="263394"/>
        <a:ext cx="1003760" cy="1153747"/>
      </dsp:txXfrm>
    </dsp:sp>
    <dsp:sp modelId="{8DDE1D6C-BE23-4A8B-B673-BB6499CC59E1}">
      <dsp:nvSpPr>
        <dsp:cNvPr id="0" name=""/>
        <dsp:cNvSpPr/>
      </dsp:nvSpPr>
      <dsp:spPr>
        <a:xfrm rot="5400000">
          <a:off x="4089678" y="1533857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rgbClr val="5DA9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Preterm</a:t>
          </a:r>
          <a:r>
            <a:rPr lang="en-US" sz="1900" kern="1200" dirty="0" smtClean="0"/>
            <a:t> </a:t>
          </a:r>
          <a:r>
            <a:rPr lang="en-US" sz="1900" b="1" i="0" kern="1200" dirty="0" smtClean="0"/>
            <a:t>birth</a:t>
          </a:r>
          <a:endParaRPr lang="en-US" sz="1900" b="1" i="0" kern="1200" dirty="0"/>
        </a:p>
      </dsp:txBody>
      <dsp:txXfrm rot="-5400000">
        <a:off x="4425871" y="1686108"/>
        <a:ext cx="1003760" cy="1153747"/>
      </dsp:txXfrm>
    </dsp:sp>
    <dsp:sp modelId="{2EB970D8-B3EF-440B-BC9F-296D1B71C22D}">
      <dsp:nvSpPr>
        <dsp:cNvPr id="0" name=""/>
        <dsp:cNvSpPr/>
      </dsp:nvSpPr>
      <dsp:spPr>
        <a:xfrm>
          <a:off x="349129" y="1241523"/>
          <a:ext cx="1810239" cy="1005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45730-CDAC-4FA9-8A92-BBB85A91BD4D}">
      <dsp:nvSpPr>
        <dsp:cNvPr id="0" name=""/>
        <dsp:cNvSpPr/>
      </dsp:nvSpPr>
      <dsp:spPr>
        <a:xfrm rot="5400000">
          <a:off x="5664586" y="1533857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rgbClr val="C26E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6000779" y="1686108"/>
        <a:ext cx="1003760" cy="1153747"/>
      </dsp:txXfrm>
    </dsp:sp>
    <dsp:sp modelId="{69916745-35C0-4B9F-B1E0-D7C05055DDFE}">
      <dsp:nvSpPr>
        <dsp:cNvPr id="0" name=""/>
        <dsp:cNvSpPr/>
      </dsp:nvSpPr>
      <dsp:spPr>
        <a:xfrm rot="5400000">
          <a:off x="4880149" y="2956571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rgbClr val="E830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LGA</a:t>
          </a:r>
          <a:endParaRPr lang="en-US" sz="1900" b="1" kern="1200" dirty="0"/>
        </a:p>
      </dsp:txBody>
      <dsp:txXfrm rot="-5400000">
        <a:off x="5216342" y="3108822"/>
        <a:ext cx="1003760" cy="1153747"/>
      </dsp:txXfrm>
    </dsp:sp>
    <dsp:sp modelId="{5EAE041C-D75D-4E45-9ABD-9A5AED7E6294}">
      <dsp:nvSpPr>
        <dsp:cNvPr id="0" name=""/>
        <dsp:cNvSpPr/>
      </dsp:nvSpPr>
      <dsp:spPr>
        <a:xfrm>
          <a:off x="6491597" y="3182851"/>
          <a:ext cx="1870580" cy="1005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AD31B-9DEA-49CC-A88A-46422339FDAA}">
      <dsp:nvSpPr>
        <dsp:cNvPr id="0" name=""/>
        <dsp:cNvSpPr/>
      </dsp:nvSpPr>
      <dsp:spPr>
        <a:xfrm rot="5400000">
          <a:off x="3305241" y="2956571"/>
          <a:ext cx="1676147" cy="145824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3641434" y="3108822"/>
        <a:ext cx="1003760" cy="1153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36356-C266-46F6-9185-D607424BE221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3B945-367B-4A57-BBEA-221549027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28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Globally,</a:t>
            </a:r>
            <a:r>
              <a:rPr lang="en-US" baseline="0" dirty="0" smtClean="0"/>
              <a:t> obesity during pregnancy is rising. It’s rising fastest in Lower and upper middle income countries, where there are an estimated 12 million obese pregnant women.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B945-367B-4A57-BBEA-221549027B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9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B945-367B-4A57-BBEA-221549027B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33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Numbers confirmed. </a:t>
            </a:r>
          </a:p>
          <a:p>
            <a:r>
              <a:rPr lang="en-US" dirty="0" smtClean="0"/>
              <a:t>Take</a:t>
            </a:r>
            <a:r>
              <a:rPr lang="en-US" baseline="0" dirty="0" smtClean="0"/>
              <a:t> out birthweight?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B945-367B-4A57-BBEA-221549027B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14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Numbers confirmed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B945-367B-4A57-BBEA-221549027B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37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Numbers confirmed</a:t>
            </a:r>
          </a:p>
          <a:p>
            <a:r>
              <a:rPr lang="en-US" dirty="0" smtClean="0"/>
              <a:t>Obese women were more likely to have a cesarean delivery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B945-367B-4A57-BBEA-221549027B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27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Numbers confirmed</a:t>
            </a:r>
          </a:p>
          <a:p>
            <a:r>
              <a:rPr lang="en-US" dirty="0" smtClean="0"/>
              <a:t>Slight trend in underweight women being more likely to have a preterm birth, but CI included null value of 1.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B945-367B-4A57-BBEA-221549027B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39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Numbers confirmed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B945-367B-4A57-BBEA-221549027B3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15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Numbers confirmed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</a:t>
            </a:r>
            <a:r>
              <a:rPr lang="en-US" dirty="0" smtClean="0"/>
              <a:t> evidence</a:t>
            </a:r>
            <a:r>
              <a:rPr lang="en-US" baseline="0" dirty="0" smtClean="0"/>
              <a:t> of an association overall or by HIV status, but i</a:t>
            </a:r>
            <a:r>
              <a:rPr lang="en-US" dirty="0" smtClean="0"/>
              <a:t>n general, women</a:t>
            </a:r>
            <a:r>
              <a:rPr lang="en-US" baseline="0" dirty="0" smtClean="0"/>
              <a:t> with higher BMI were less likely to have a LBW,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Except for obese HIV-uninfected women, who were somewhat more likely to have an SGA - likely driven by small numbers (n=12 obese HIV-negative women with a LBW).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B945-367B-4A57-BBEA-221549027B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96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Numbers confirmed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 underweight HIV-uninfected women who had a LGA baby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Looking at LGA, we start to see some potential</a:t>
            </a:r>
            <a:r>
              <a:rPr lang="en-US" baseline="0" dirty="0" smtClean="0"/>
              <a:t> differences by HIV infections status.  As we would expect, obese HIV-uninfected women were more likely to have an LGA infant. This isn’t true for HIV-infected women.  In fact obesity, looks to be somewhat protective for HIV-infected women. Likely due to there only being 8 obese HIV-infected women who had an LGA infant. And most LGAs happening among normal weight women.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Only 28 LGA infants overall among HIV-infected women.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B945-367B-4A57-BBEA-221549027B3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98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Numbers confirmed</a:t>
            </a:r>
          </a:p>
          <a:p>
            <a:endParaRPr lang="en-US" dirty="0" smtClean="0"/>
          </a:p>
          <a:p>
            <a:r>
              <a:rPr lang="en-US" dirty="0" smtClean="0"/>
              <a:t>Similarly,</a:t>
            </a:r>
            <a:r>
              <a:rPr lang="en-US" baseline="0" dirty="0" smtClean="0"/>
              <a:t> HIV-uninfected underweight women are more likely to have an SGA infant. Also not true for HIV-infected women.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B945-367B-4A57-BBEA-221549027B3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0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HIV-infected women: w</a:t>
            </a:r>
            <a:r>
              <a:rPr lang="en-US" dirty="0" smtClean="0"/>
              <a:t>ith the exception of cesarean</a:t>
            </a:r>
            <a:r>
              <a:rPr lang="en-US" baseline="0" dirty="0" smtClean="0"/>
              <a:t> section,  a higher proportion of adverse outcomes happen among normal weight women</a:t>
            </a:r>
          </a:p>
          <a:p>
            <a:r>
              <a:rPr lang="en-US" baseline="0" dirty="0" smtClean="0"/>
              <a:t>For HIV-uninfected women: highest proportion of adverse outcomes is among obese women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B945-367B-4A57-BBEA-221549027B3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06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in citations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B945-367B-4A57-BBEA-221549027B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98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Estimation of pre-pregnancy weight/BMI</a:t>
            </a:r>
            <a:r>
              <a:rPr lang="en-US" baseline="0" dirty="0" smtClean="0"/>
              <a:t> reference: Santos et al, 2018. BMC Medicine.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Gestational weight gain charts for different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body mass index groups for women in Europe, North America, and Oceania. 39 cohorts included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 the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Maternal Obesity and Childhood Outcomes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(MOCO).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B945-367B-4A57-BBEA-221549027B3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109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Public health interventions to address the high burden of obesity during pregnancy in both HIV-infected and HIV-uninfected women are urgently needed to optimize pregnancy outcomes for women and their children in LMICs.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B945-367B-4A57-BBEA-221549027B3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7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Obesity during pregnancy may be a particular concern for HIV-infected women on</a:t>
            </a:r>
            <a:r>
              <a:rPr lang="en-US" baseline="0" dirty="0" smtClean="0"/>
              <a:t> ART. </a:t>
            </a:r>
          </a:p>
          <a:p>
            <a:r>
              <a:rPr lang="en-US" baseline="0" dirty="0" smtClean="0"/>
              <a:t>Some types of ART linked to increased risk of diabetes and CVD</a:t>
            </a:r>
          </a:p>
          <a:p>
            <a:r>
              <a:rPr lang="en-US" baseline="0" dirty="0" smtClean="0"/>
              <a:t>DTG and weight gain</a:t>
            </a:r>
          </a:p>
          <a:p>
            <a:r>
              <a:rPr lang="en-US" baseline="0" dirty="0" smtClean="0"/>
              <a:t>But the cardio metabolic impact of ART in pregnancy is not well defined</a:t>
            </a:r>
          </a:p>
          <a:p>
            <a:r>
              <a:rPr lang="en-US" baseline="0" dirty="0" smtClean="0"/>
              <a:t>,</a:t>
            </a:r>
          </a:p>
          <a:p>
            <a:r>
              <a:rPr lang="en-US" baseline="0" dirty="0" smtClean="0"/>
              <a:t>What is well known is that HIV and ART are already at high risk for several adverse pregnancy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B945-367B-4A57-BBEA-221549027B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28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</a:t>
            </a:r>
            <a:r>
              <a:rPr lang="en-US" baseline="0" dirty="0" smtClean="0"/>
              <a:t> obesity during pregnancy is rising and more women living with HIV are entering pregnancy on ART, there is a need to understand the dual impact of HIV and obesity on pregnancy outcomes.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B945-367B-4A57-BBEA-221549027B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0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MCH T</a:t>
            </a:r>
            <a:r>
              <a:rPr lang="en-US" baseline="0" dirty="0" smtClean="0"/>
              <a:t>rial evaluating integrating postpartum services into ART care.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Study occurred at a ministry of health support maternity center in  Guguletu, a township outside of Cape Town South Africa.  postpartum: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B945-367B-4A57-BBEA-221549027B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22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– enrollment at entry into ANC. </a:t>
            </a:r>
          </a:p>
          <a:p>
            <a:r>
              <a:rPr lang="en-US" baseline="0" dirty="0" smtClean="0"/>
              <a:t>-GA dated using ultrasound </a:t>
            </a:r>
          </a:p>
          <a:p>
            <a:r>
              <a:rPr lang="en-US" baseline="0" dirty="0" smtClean="0"/>
              <a:t>-trained research assistants did anthropometry measurements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B945-367B-4A57-BBEA-221549027B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2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that all results reported</a:t>
            </a:r>
            <a:r>
              <a:rPr lang="en-US" baseline="0" dirty="0" smtClean="0"/>
              <a:t> are preliminary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B945-367B-4A57-BBEA-221549027B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12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the AUDIT-C (range 0-12); a score of ≥3 indicates hazardous drinking. </a:t>
            </a:r>
          </a:p>
          <a:p>
            <a:r>
              <a:rPr lang="en-US" dirty="0" smtClean="0"/>
              <a:t>Blood pressure  categorized as: normal (&lt; 120/80 mm Hg), elevated (systolic 120–129 and diastolic &lt;80 mm Hg),  or stage 1 high (systolic 130–139 or diastolic 80–89 mm Hg) or stage 2 hypertension (systolic &gt; 140 or diastolic &gt; 90 mm Hg).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B945-367B-4A57-BBEA-221549027B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25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B945-367B-4A57-BBEA-221549027B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3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Dual epidemics: the impact of HIV and obesity on pregnancy outcomes among women in South Africa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00452"/>
            <a:ext cx="8534400" cy="106329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Angela Bengtson, PhD</a:t>
            </a:r>
          </a:p>
          <a:p>
            <a:r>
              <a:rPr lang="en-US" dirty="0" err="1" smtClean="0"/>
              <a:t>Stanzi</a:t>
            </a:r>
            <a:r>
              <a:rPr lang="en-US" dirty="0" smtClean="0"/>
              <a:t> </a:t>
            </a:r>
            <a:r>
              <a:rPr lang="en-US" dirty="0"/>
              <a:t>M le </a:t>
            </a:r>
            <a:r>
              <a:rPr lang="en-US" dirty="0" smtClean="0"/>
              <a:t>Roux, </a:t>
            </a:r>
            <a:r>
              <a:rPr lang="en-US" dirty="0"/>
              <a:t>Tamsin K </a:t>
            </a:r>
            <a:r>
              <a:rPr lang="en-US" dirty="0" smtClean="0"/>
              <a:t>Phillips, </a:t>
            </a:r>
            <a:r>
              <a:rPr lang="en-US" dirty="0"/>
              <a:t>Kirsty </a:t>
            </a:r>
            <a:r>
              <a:rPr lang="en-US" dirty="0" err="1" smtClean="0"/>
              <a:t>Brittain</a:t>
            </a:r>
            <a:r>
              <a:rPr lang="en-US" dirty="0" smtClean="0"/>
              <a:t>, </a:t>
            </a:r>
            <a:r>
              <a:rPr lang="en-US" dirty="0"/>
              <a:t>Allison </a:t>
            </a:r>
            <a:r>
              <a:rPr lang="en-US" dirty="0" err="1" smtClean="0"/>
              <a:t>Buba</a:t>
            </a:r>
            <a:r>
              <a:rPr lang="en-US" dirty="0" smtClean="0"/>
              <a:t>, </a:t>
            </a:r>
            <a:r>
              <a:rPr lang="en-US" dirty="0"/>
              <a:t>Elaine J. </a:t>
            </a:r>
            <a:r>
              <a:rPr lang="en-US" dirty="0" smtClean="0"/>
              <a:t>Abrams, </a:t>
            </a:r>
            <a:r>
              <a:rPr lang="en-US" dirty="0"/>
              <a:t>Landon </a:t>
            </a:r>
            <a:r>
              <a:rPr lang="en-US" dirty="0" smtClean="0"/>
              <a:t>Myer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65" y="4942715"/>
            <a:ext cx="266777" cy="2667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72080" y="4908226"/>
            <a:ext cx="1801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@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BengtsonAngie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81200" y="5167746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Share your thoughts on this presentation with </a:t>
            </a:r>
            <a:r>
              <a:rPr lang="en-US" sz="2000" b="1" dirty="0" smtClean="0">
                <a:solidFill>
                  <a:srgbClr val="FF0000"/>
                </a:solidFill>
              </a:rPr>
              <a:t>#IAS2019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" y="4998594"/>
            <a:ext cx="3673813" cy="1028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512" y="4998594"/>
            <a:ext cx="2026705" cy="98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128439"/>
              </p:ext>
            </p:extLst>
          </p:nvPr>
        </p:nvGraphicFramePr>
        <p:xfrm>
          <a:off x="914661" y="1122528"/>
          <a:ext cx="106902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94579" y="1501254"/>
            <a:ext cx="1351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Cesarean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section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6029" y="3185454"/>
            <a:ext cx="1498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LBW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6727" y="4552505"/>
            <a:ext cx="1498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SGA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399" y="2406528"/>
            <a:ext cx="4144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Pre-pregnancy</a:t>
            </a:r>
            <a:endParaRPr lang="en-US" sz="2400" b="1" dirty="0"/>
          </a:p>
          <a:p>
            <a:pPr algn="ctr"/>
            <a:r>
              <a:rPr lang="en-US" sz="2400" b="1" dirty="0"/>
              <a:t>Body Mass Index (BMI</a:t>
            </a:r>
            <a:r>
              <a:rPr lang="en-US" sz="2400" b="1" dirty="0" smtClean="0"/>
              <a:t>)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  <p:sp>
        <p:nvSpPr>
          <p:cNvPr id="9" name="Right Arrow 8"/>
          <p:cNvSpPr/>
          <p:nvPr/>
        </p:nvSpPr>
        <p:spPr>
          <a:xfrm>
            <a:off x="3884943" y="2879618"/>
            <a:ext cx="941696" cy="23439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93373" y="3659953"/>
            <a:ext cx="311571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Franklin Gothic Book" panose="020B0503020102020204" pitchFamily="34" charset="0"/>
              </a:rPr>
              <a:t>Examined associations:</a:t>
            </a:r>
          </a:p>
          <a:p>
            <a:endParaRPr lang="en-US" sz="22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Franklin Gothic Book" panose="020B0503020102020204" pitchFamily="34" charset="0"/>
              </a:rPr>
              <a:t>Overall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Franklin Gothic Book" panose="020B0503020102020204" pitchFamily="34" charset="0"/>
              </a:rPr>
              <a:t>Among HIV-uninfected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Franklin Gothic Book" panose="020B0503020102020204" pitchFamily="34" charset="0"/>
              </a:rPr>
              <a:t>Among HIV-infected</a:t>
            </a:r>
            <a:endParaRPr lang="en-US" sz="2200" dirty="0">
              <a:latin typeface="Franklin Gothic Book" panose="020B0503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9050" y="217656"/>
            <a:ext cx="111358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8303B"/>
                </a:solidFill>
                <a:latin typeface="Franklin Gothic Book" panose="020B0503020102020204" pitchFamily="34" charset="0"/>
              </a:rPr>
              <a:t>Do associations between pre-pregnancy BMI and pregnancy outcomes differ by HIV status? </a:t>
            </a:r>
          </a:p>
        </p:txBody>
      </p:sp>
    </p:spTree>
    <p:extLst>
      <p:ext uri="{BB962C8B-B14F-4D97-AF65-F5344CB8AC3E}">
        <p14:creationId xmlns:p14="http://schemas.microsoft.com/office/powerpoint/2010/main" val="205354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13589"/>
              </p:ext>
            </p:extLst>
          </p:nvPr>
        </p:nvGraphicFramePr>
        <p:xfrm>
          <a:off x="914661" y="1122528"/>
          <a:ext cx="106902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94579" y="1501254"/>
            <a:ext cx="1351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Cesarean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section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6029" y="3185454"/>
            <a:ext cx="1498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LBW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6727" y="4552505"/>
            <a:ext cx="1498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SGA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399" y="2406528"/>
            <a:ext cx="4144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Pre-pregnancy</a:t>
            </a:r>
            <a:endParaRPr lang="en-US" sz="2400" b="1" dirty="0"/>
          </a:p>
          <a:p>
            <a:pPr algn="ctr"/>
            <a:r>
              <a:rPr lang="en-US" sz="2400" b="1" dirty="0"/>
              <a:t>Body Mass Index (BMI</a:t>
            </a:r>
            <a:r>
              <a:rPr lang="en-US" sz="2400" b="1" dirty="0" smtClean="0"/>
              <a:t>)</a:t>
            </a:r>
          </a:p>
          <a:p>
            <a:pPr algn="ctr"/>
            <a:endParaRPr lang="en-US" sz="2400" b="1" dirty="0"/>
          </a:p>
        </p:txBody>
      </p:sp>
      <p:sp>
        <p:nvSpPr>
          <p:cNvPr id="9" name="Right Arrow 8"/>
          <p:cNvSpPr/>
          <p:nvPr/>
        </p:nvSpPr>
        <p:spPr>
          <a:xfrm>
            <a:off x="3884943" y="2879618"/>
            <a:ext cx="941696" cy="23439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69050" y="217656"/>
            <a:ext cx="111358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8303B"/>
                </a:solidFill>
                <a:latin typeface="Franklin Gothic Book" panose="020B0503020102020204" pitchFamily="34" charset="0"/>
              </a:rPr>
              <a:t>Do associations between pre-pregnancy BMI and pregnancy outcomes differ by HIV status?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97588" y="924002"/>
            <a:ext cx="3907286" cy="196977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200" b="1" dirty="0">
                <a:latin typeface="Franklin Gothic Book" panose="020B0503020102020204" pitchFamily="34" charset="0"/>
              </a:rPr>
              <a:t>Adjusted for: </a:t>
            </a:r>
            <a:endParaRPr lang="en-US" sz="2200" b="1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Socio-economic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Poverty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Maternal 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Gravidity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Alcohol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HIV status (overall only)</a:t>
            </a:r>
            <a:endParaRPr lang="en-US" sz="20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17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603" y="1582066"/>
            <a:ext cx="10706793" cy="433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Age</a:t>
            </a:r>
            <a:r>
              <a:rPr lang="en-US" sz="2400" dirty="0" smtClean="0"/>
              <a:t>: median 28 (IQR 24, 32)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400" b="1" dirty="0" smtClean="0"/>
              <a:t>Gestational age at </a:t>
            </a:r>
            <a:r>
              <a:rPr lang="en-US" sz="2400" b="1" dirty="0"/>
              <a:t>entry into ANC : </a:t>
            </a:r>
            <a:r>
              <a:rPr lang="en-US" sz="2400" dirty="0" smtClean="0"/>
              <a:t>median</a:t>
            </a:r>
            <a:r>
              <a:rPr lang="en-US" sz="2400" b="1" dirty="0" smtClean="0"/>
              <a:t> </a:t>
            </a:r>
            <a:r>
              <a:rPr lang="en-US" sz="2400" dirty="0" smtClean="0"/>
              <a:t>20 weeks (IQR 14</a:t>
            </a:r>
            <a:r>
              <a:rPr lang="en-US" sz="2400" dirty="0"/>
              <a:t>, 26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400" b="1" dirty="0" smtClean="0"/>
              <a:t>Pregnant for the first time</a:t>
            </a:r>
            <a:r>
              <a:rPr lang="en-US" sz="2400" dirty="0" smtClean="0"/>
              <a:t>: 22%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400" b="1" dirty="0" smtClean="0"/>
              <a:t>Comorbidities at entry into ANC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7% HIV-uninfected vs 25% HIV-infected hazardous alcohol use</a:t>
            </a:r>
          </a:p>
          <a:p>
            <a:r>
              <a:rPr lang="en-US" sz="2400" dirty="0" smtClean="0"/>
              <a:t>22% HIV-uninfected vs </a:t>
            </a:r>
            <a:r>
              <a:rPr lang="en-US" sz="2200" dirty="0" smtClean="0"/>
              <a:t>33% </a:t>
            </a:r>
            <a:r>
              <a:rPr lang="en-US" sz="2400" dirty="0" smtClean="0"/>
              <a:t>HIV-infected stage 1 or 2 hypertension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376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940934"/>
              </p:ext>
            </p:extLst>
          </p:nvPr>
        </p:nvGraphicFramePr>
        <p:xfrm>
          <a:off x="1988061" y="1239380"/>
          <a:ext cx="8215878" cy="418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30378" y="5457549"/>
            <a:ext cx="427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Pre-Pregnancy BMI</a:t>
            </a:r>
            <a:endParaRPr lang="en-US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59457" y="1417639"/>
            <a:ext cx="1193369" cy="3564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382000" y="1326867"/>
            <a:ext cx="1193369" cy="3564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9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1988061" y="1239380"/>
          <a:ext cx="8215878" cy="418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30378" y="5457549"/>
            <a:ext cx="427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Pre-Pregnancy BMI</a:t>
            </a:r>
            <a:endParaRPr lang="en-US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20418" y="1733266"/>
            <a:ext cx="1924334" cy="372428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959457" y="1417639"/>
            <a:ext cx="1193369" cy="3564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382000" y="1326867"/>
            <a:ext cx="1193369" cy="3564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4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Pregnancy outcomes by HIV status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473916"/>
              </p:ext>
            </p:extLst>
          </p:nvPr>
        </p:nvGraphicFramePr>
        <p:xfrm>
          <a:off x="1139372" y="2210367"/>
          <a:ext cx="9644742" cy="3087350"/>
        </p:xfrm>
        <a:graphic>
          <a:graphicData uri="http://schemas.openxmlformats.org/drawingml/2006/table">
            <a:tbl>
              <a:tblPr/>
              <a:tblGrid>
                <a:gridCol w="3463103">
                  <a:extLst>
                    <a:ext uri="{9D8B030D-6E8A-4147-A177-3AD203B41FA5}">
                      <a16:colId xmlns:a16="http://schemas.microsoft.com/office/drawing/2014/main" val="252527192"/>
                    </a:ext>
                  </a:extLst>
                </a:gridCol>
                <a:gridCol w="1967042">
                  <a:extLst>
                    <a:ext uri="{9D8B030D-6E8A-4147-A177-3AD203B41FA5}">
                      <a16:colId xmlns:a16="http://schemas.microsoft.com/office/drawing/2014/main" val="1480214543"/>
                    </a:ext>
                  </a:extLst>
                </a:gridCol>
                <a:gridCol w="110820">
                  <a:extLst>
                    <a:ext uri="{9D8B030D-6E8A-4147-A177-3AD203B41FA5}">
                      <a16:colId xmlns:a16="http://schemas.microsoft.com/office/drawing/2014/main" val="1874144980"/>
                    </a:ext>
                  </a:extLst>
                </a:gridCol>
                <a:gridCol w="1911633">
                  <a:extLst>
                    <a:ext uri="{9D8B030D-6E8A-4147-A177-3AD203B41FA5}">
                      <a16:colId xmlns:a16="http://schemas.microsoft.com/office/drawing/2014/main" val="303513801"/>
                    </a:ext>
                  </a:extLst>
                </a:gridCol>
                <a:gridCol w="114282">
                  <a:extLst>
                    <a:ext uri="{9D8B030D-6E8A-4147-A177-3AD203B41FA5}">
                      <a16:colId xmlns:a16="http://schemas.microsoft.com/office/drawing/2014/main" val="2367759049"/>
                    </a:ext>
                  </a:extLst>
                </a:gridCol>
                <a:gridCol w="2077862">
                  <a:extLst>
                    <a:ext uri="{9D8B030D-6E8A-4147-A177-3AD203B41FA5}">
                      <a16:colId xmlns:a16="http://schemas.microsoft.com/office/drawing/2014/main" val="3960607622"/>
                    </a:ext>
                  </a:extLst>
                </a:gridCol>
              </a:tblGrid>
              <a:tr h="30873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HIV-uninfected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HIV-infected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Overall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774018"/>
                  </a:ext>
                </a:extLst>
              </a:tr>
              <a:tr h="308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N=413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N=464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N=877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373113"/>
                  </a:ext>
                </a:extLst>
              </a:tr>
              <a:tr h="308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Pregnancy Outcome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 (%)*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327838"/>
                  </a:ext>
                </a:extLst>
              </a:tr>
              <a:tr h="308735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Cesarean delivery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156 (37.8)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141 (30.4)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297 (33.9)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842110"/>
                  </a:ext>
                </a:extLst>
              </a:tr>
              <a:tr h="308735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Preterm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birth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 (9.4)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54 (11.6)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93 (10.6)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878840"/>
                  </a:ext>
                </a:extLst>
              </a:tr>
              <a:tr h="308735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LBW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 (9.0)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58 (12.5)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95 (10.8)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0840604"/>
                  </a:ext>
                </a:extLst>
              </a:tr>
              <a:tr h="308735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Small for gestational age (SGA)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45 (10.9)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55 (11.8)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100 (11.4)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233088"/>
                  </a:ext>
                </a:extLst>
              </a:tr>
              <a:tr h="308735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Large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for gestational age (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LGA 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67 (16.2)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 (6.0)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95 (10.8)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666581"/>
                  </a:ext>
                </a:extLst>
              </a:tr>
              <a:tr h="3087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Birthweight, g (median, IQR)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3220 (2850, 3500)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3150 (2765, 3400)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3180 (2820, 3460)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861249"/>
                  </a:ext>
                </a:extLst>
              </a:tr>
              <a:tr h="3087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*unless otherwise noted.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61153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858865" y="2210367"/>
            <a:ext cx="1905585" cy="27549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9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Pregnancy outcomes by HIV status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954533"/>
              </p:ext>
            </p:extLst>
          </p:nvPr>
        </p:nvGraphicFramePr>
        <p:xfrm>
          <a:off x="1139372" y="2210367"/>
          <a:ext cx="9644742" cy="3087350"/>
        </p:xfrm>
        <a:graphic>
          <a:graphicData uri="http://schemas.openxmlformats.org/drawingml/2006/table">
            <a:tbl>
              <a:tblPr/>
              <a:tblGrid>
                <a:gridCol w="3463103">
                  <a:extLst>
                    <a:ext uri="{9D8B030D-6E8A-4147-A177-3AD203B41FA5}">
                      <a16:colId xmlns:a16="http://schemas.microsoft.com/office/drawing/2014/main" val="252527192"/>
                    </a:ext>
                  </a:extLst>
                </a:gridCol>
                <a:gridCol w="1967042">
                  <a:extLst>
                    <a:ext uri="{9D8B030D-6E8A-4147-A177-3AD203B41FA5}">
                      <a16:colId xmlns:a16="http://schemas.microsoft.com/office/drawing/2014/main" val="1480214543"/>
                    </a:ext>
                  </a:extLst>
                </a:gridCol>
                <a:gridCol w="110820">
                  <a:extLst>
                    <a:ext uri="{9D8B030D-6E8A-4147-A177-3AD203B41FA5}">
                      <a16:colId xmlns:a16="http://schemas.microsoft.com/office/drawing/2014/main" val="1874144980"/>
                    </a:ext>
                  </a:extLst>
                </a:gridCol>
                <a:gridCol w="1911633">
                  <a:extLst>
                    <a:ext uri="{9D8B030D-6E8A-4147-A177-3AD203B41FA5}">
                      <a16:colId xmlns:a16="http://schemas.microsoft.com/office/drawing/2014/main" val="303513801"/>
                    </a:ext>
                  </a:extLst>
                </a:gridCol>
                <a:gridCol w="114282">
                  <a:extLst>
                    <a:ext uri="{9D8B030D-6E8A-4147-A177-3AD203B41FA5}">
                      <a16:colId xmlns:a16="http://schemas.microsoft.com/office/drawing/2014/main" val="2367759049"/>
                    </a:ext>
                  </a:extLst>
                </a:gridCol>
                <a:gridCol w="2077862">
                  <a:extLst>
                    <a:ext uri="{9D8B030D-6E8A-4147-A177-3AD203B41FA5}">
                      <a16:colId xmlns:a16="http://schemas.microsoft.com/office/drawing/2014/main" val="3960607622"/>
                    </a:ext>
                  </a:extLst>
                </a:gridCol>
              </a:tblGrid>
              <a:tr h="30873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HIV-uninfected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HIV-infected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Overall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774018"/>
                  </a:ext>
                </a:extLst>
              </a:tr>
              <a:tr h="308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N=413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N=464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N=877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373113"/>
                  </a:ext>
                </a:extLst>
              </a:tr>
              <a:tr h="308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Pregnancy Outcome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 (%)*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327838"/>
                  </a:ext>
                </a:extLst>
              </a:tr>
              <a:tr h="308735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Cesarean delivery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156 (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37.8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141 (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30.4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297 (33.9)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842110"/>
                  </a:ext>
                </a:extLst>
              </a:tr>
              <a:tr h="308735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Preterm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birth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 (9.4)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54 (11.6)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93 (10.6)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878840"/>
                  </a:ext>
                </a:extLst>
              </a:tr>
              <a:tr h="308735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LBW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 (9.0)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58 (12.5)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95 (10.8)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0840604"/>
                  </a:ext>
                </a:extLst>
              </a:tr>
              <a:tr h="308735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SGA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45 (10.9)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55 (11.8)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100 (11.4)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233088"/>
                  </a:ext>
                </a:extLst>
              </a:tr>
              <a:tr h="308735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LGA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67 (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16.2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 (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6.0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95 (10.8)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666581"/>
                  </a:ext>
                </a:extLst>
              </a:tr>
              <a:tr h="3087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Birthweight, g (median, IQR)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3220 (2850, 3500)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3150 (2765, 3400)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3180 (2820, 3460)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861249"/>
                  </a:ext>
                </a:extLst>
              </a:tr>
              <a:tr h="3087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*unless otherwise noted.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611539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8200571" y="1857829"/>
            <a:ext cx="769258" cy="1422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8069943" y="1857829"/>
            <a:ext cx="899886" cy="26706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046686" y="1170012"/>
            <a:ext cx="281577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Franklin Gothic Book" panose="020B0503020102020204" pitchFamily="34" charset="0"/>
              </a:rPr>
              <a:t>Women living with HIV had a </a:t>
            </a:r>
            <a:r>
              <a:rPr lang="en-US" b="1" dirty="0" smtClean="0">
                <a:latin typeface="Franklin Gothic Book" panose="020B0503020102020204" pitchFamily="34" charset="0"/>
              </a:rPr>
              <a:t>fewer cesarean </a:t>
            </a:r>
            <a:r>
              <a:rPr lang="en-US" dirty="0" smtClean="0">
                <a:latin typeface="Franklin Gothic Book" panose="020B0503020102020204" pitchFamily="34" charset="0"/>
              </a:rPr>
              <a:t>sections and </a:t>
            </a:r>
            <a:r>
              <a:rPr lang="en-US" b="1" dirty="0" smtClean="0">
                <a:latin typeface="Franklin Gothic Book" panose="020B0503020102020204" pitchFamily="34" charset="0"/>
              </a:rPr>
              <a:t>LGA</a:t>
            </a:r>
            <a:r>
              <a:rPr lang="en-US" dirty="0" smtClean="0">
                <a:latin typeface="Franklin Gothic Book" panose="020B0503020102020204" pitchFamily="34" charset="0"/>
              </a:rPr>
              <a:t> infants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4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Pregnancy outcomes by HIV status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773773"/>
              </p:ext>
            </p:extLst>
          </p:nvPr>
        </p:nvGraphicFramePr>
        <p:xfrm>
          <a:off x="1139372" y="2210367"/>
          <a:ext cx="9644742" cy="3087350"/>
        </p:xfrm>
        <a:graphic>
          <a:graphicData uri="http://schemas.openxmlformats.org/drawingml/2006/table">
            <a:tbl>
              <a:tblPr/>
              <a:tblGrid>
                <a:gridCol w="3463103">
                  <a:extLst>
                    <a:ext uri="{9D8B030D-6E8A-4147-A177-3AD203B41FA5}">
                      <a16:colId xmlns:a16="http://schemas.microsoft.com/office/drawing/2014/main" val="252527192"/>
                    </a:ext>
                  </a:extLst>
                </a:gridCol>
                <a:gridCol w="1967042">
                  <a:extLst>
                    <a:ext uri="{9D8B030D-6E8A-4147-A177-3AD203B41FA5}">
                      <a16:colId xmlns:a16="http://schemas.microsoft.com/office/drawing/2014/main" val="1480214543"/>
                    </a:ext>
                  </a:extLst>
                </a:gridCol>
                <a:gridCol w="110820">
                  <a:extLst>
                    <a:ext uri="{9D8B030D-6E8A-4147-A177-3AD203B41FA5}">
                      <a16:colId xmlns:a16="http://schemas.microsoft.com/office/drawing/2014/main" val="1874144980"/>
                    </a:ext>
                  </a:extLst>
                </a:gridCol>
                <a:gridCol w="1911633">
                  <a:extLst>
                    <a:ext uri="{9D8B030D-6E8A-4147-A177-3AD203B41FA5}">
                      <a16:colId xmlns:a16="http://schemas.microsoft.com/office/drawing/2014/main" val="303513801"/>
                    </a:ext>
                  </a:extLst>
                </a:gridCol>
                <a:gridCol w="114282">
                  <a:extLst>
                    <a:ext uri="{9D8B030D-6E8A-4147-A177-3AD203B41FA5}">
                      <a16:colId xmlns:a16="http://schemas.microsoft.com/office/drawing/2014/main" val="2367759049"/>
                    </a:ext>
                  </a:extLst>
                </a:gridCol>
                <a:gridCol w="2077862">
                  <a:extLst>
                    <a:ext uri="{9D8B030D-6E8A-4147-A177-3AD203B41FA5}">
                      <a16:colId xmlns:a16="http://schemas.microsoft.com/office/drawing/2014/main" val="3960607622"/>
                    </a:ext>
                  </a:extLst>
                </a:gridCol>
              </a:tblGrid>
              <a:tr h="30873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HIV-uninfected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HIV-infected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Overall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774018"/>
                  </a:ext>
                </a:extLst>
              </a:tr>
              <a:tr h="308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N=413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N=464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N=877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373113"/>
                  </a:ext>
                </a:extLst>
              </a:tr>
              <a:tr h="308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Pregnancy Outcome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 (%)*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327838"/>
                  </a:ext>
                </a:extLst>
              </a:tr>
              <a:tr h="308735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Cesarean delivery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156 (37.8)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141 (30.4)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297 (33.9)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842110"/>
                  </a:ext>
                </a:extLst>
              </a:tr>
              <a:tr h="308735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Preterm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birth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 (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9.4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54 (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11.6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93 (10.6)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878840"/>
                  </a:ext>
                </a:extLst>
              </a:tr>
              <a:tr h="308735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LBW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 (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9.0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58 (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12.5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95 (10.8)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0840604"/>
                  </a:ext>
                </a:extLst>
              </a:tr>
              <a:tr h="308735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SGA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45 (10.9)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55 (11.8)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100 (11.4)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233088"/>
                  </a:ext>
                </a:extLst>
              </a:tr>
              <a:tr h="308735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LGA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67 (16.2)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 (6.0)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95 (10.8)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666581"/>
                  </a:ext>
                </a:extLst>
              </a:tr>
              <a:tr h="3087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Birthweight, g (median, IQR)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3220 (2850, 3500)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3150 (2765, 3400)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3180 (2820, 3460)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861249"/>
                  </a:ext>
                </a:extLst>
              </a:tr>
              <a:tr h="3087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*unless otherwise noted.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611539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8069943" y="1857829"/>
            <a:ext cx="899886" cy="17852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8069943" y="1857829"/>
            <a:ext cx="899886" cy="203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046686" y="1170012"/>
            <a:ext cx="281577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Franklin Gothic Book" panose="020B0503020102020204" pitchFamily="34" charset="0"/>
              </a:rPr>
              <a:t>Women living with HIV had a </a:t>
            </a:r>
            <a:r>
              <a:rPr lang="en-US" b="1" dirty="0" smtClean="0">
                <a:latin typeface="Franklin Gothic Book" panose="020B0503020102020204" pitchFamily="34" charset="0"/>
              </a:rPr>
              <a:t>more preterm </a:t>
            </a:r>
            <a:r>
              <a:rPr lang="en-US" dirty="0" smtClean="0">
                <a:latin typeface="Franklin Gothic Book" panose="020B0503020102020204" pitchFamily="34" charset="0"/>
              </a:rPr>
              <a:t>and </a:t>
            </a:r>
            <a:r>
              <a:rPr lang="en-US" b="1" dirty="0" smtClean="0">
                <a:latin typeface="Franklin Gothic Book" panose="020B0503020102020204" pitchFamily="34" charset="0"/>
              </a:rPr>
              <a:t>LBW</a:t>
            </a:r>
            <a:r>
              <a:rPr lang="en-US" dirty="0" smtClean="0">
                <a:latin typeface="Franklin Gothic Book" panose="020B0503020102020204" pitchFamily="34" charset="0"/>
              </a:rPr>
              <a:t> infants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22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040350"/>
              </p:ext>
            </p:extLst>
          </p:nvPr>
        </p:nvGraphicFramePr>
        <p:xfrm>
          <a:off x="914661" y="1122528"/>
          <a:ext cx="106902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94579" y="1501254"/>
            <a:ext cx="1351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Cesarean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section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6029" y="3185454"/>
            <a:ext cx="1498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LBW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6727" y="4552505"/>
            <a:ext cx="1498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SGA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494" y="589934"/>
            <a:ext cx="964544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Associations between pre-pregnancy BMI category and pregnancy outcomes</a:t>
            </a:r>
            <a:endParaRPr lang="en-US" sz="2300" b="1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2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08150"/>
              </p:ext>
            </p:extLst>
          </p:nvPr>
        </p:nvGraphicFramePr>
        <p:xfrm>
          <a:off x="914661" y="1122528"/>
          <a:ext cx="106902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94579" y="1501254"/>
            <a:ext cx="1351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Cesarean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section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6029" y="3185454"/>
            <a:ext cx="1498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LBW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6727" y="4552505"/>
            <a:ext cx="1498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SGA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012" y="1855051"/>
            <a:ext cx="439457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Franklin Gothic Book" panose="020B0503020102020204" pitchFamily="34" charset="0"/>
              </a:rPr>
              <a:t>Obesity associated with cesarean delivery.</a:t>
            </a:r>
          </a:p>
          <a:p>
            <a:endParaRPr lang="en-US" sz="2000" dirty="0">
              <a:latin typeface="Franklin Gothic Book" panose="020B0503020102020204" pitchFamily="34" charset="0"/>
            </a:endParaRPr>
          </a:p>
          <a:p>
            <a:r>
              <a:rPr lang="en-US" dirty="0" smtClean="0">
                <a:latin typeface="Franklin Gothic Book" panose="020B0503020102020204" pitchFamily="34" charset="0"/>
              </a:rPr>
              <a:t>Overall: 	       RR 1.69 (95% CI 1.29, 2.22)</a:t>
            </a:r>
          </a:p>
          <a:p>
            <a:r>
              <a:rPr lang="en-US" dirty="0" smtClean="0">
                <a:latin typeface="Franklin Gothic Book" panose="020B0503020102020204" pitchFamily="34" charset="0"/>
              </a:rPr>
              <a:t>HIV-negative: RR 1.65 (</a:t>
            </a:r>
            <a:r>
              <a:rPr lang="en-US" dirty="0">
                <a:latin typeface="Franklin Gothic Book" panose="020B0503020102020204" pitchFamily="34" charset="0"/>
              </a:rPr>
              <a:t>95% CI </a:t>
            </a:r>
            <a:r>
              <a:rPr lang="en-US" dirty="0" smtClean="0">
                <a:latin typeface="Franklin Gothic Book" panose="020B0503020102020204" pitchFamily="34" charset="0"/>
              </a:rPr>
              <a:t>1.15, 2.38)</a:t>
            </a:r>
          </a:p>
          <a:p>
            <a:r>
              <a:rPr lang="en-US" dirty="0" smtClean="0">
                <a:latin typeface="Franklin Gothic Book" panose="020B0503020102020204" pitchFamily="34" charset="0"/>
              </a:rPr>
              <a:t>HIV-infected:  RR 1.70 (</a:t>
            </a:r>
            <a:r>
              <a:rPr lang="en-US" dirty="0">
                <a:latin typeface="Franklin Gothic Book" panose="020B0503020102020204" pitchFamily="34" charset="0"/>
              </a:rPr>
              <a:t>95% CI </a:t>
            </a:r>
            <a:r>
              <a:rPr lang="en-US" dirty="0" smtClean="0">
                <a:latin typeface="Franklin Gothic Book" panose="020B0503020102020204" pitchFamily="34" charset="0"/>
              </a:rPr>
              <a:t>1.14, 2.54)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494" y="589934"/>
            <a:ext cx="964544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Associations between pre-pregnancy BMI category and pregnancy outcomes</a:t>
            </a:r>
            <a:endParaRPr lang="en-US" sz="2300" b="1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29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902778"/>
            <a:ext cx="1069104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 conflicts to declare.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96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661" y="1122528"/>
          <a:ext cx="106902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94579" y="1501254"/>
            <a:ext cx="1351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Cesarean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section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6029" y="3185454"/>
            <a:ext cx="1498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LBW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6727" y="4552505"/>
            <a:ext cx="1498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SGA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31" y="2694943"/>
            <a:ext cx="4608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Franklin Gothic Book" panose="020B0503020102020204" pitchFamily="34" charset="0"/>
              </a:rPr>
              <a:t>No associations between any BMI category and preterm birth.</a:t>
            </a:r>
          </a:p>
          <a:p>
            <a:endParaRPr lang="en-US" sz="2200" b="1" dirty="0">
              <a:latin typeface="Franklin Gothic Book" panose="020B0503020102020204" pitchFamily="34" charset="0"/>
            </a:endParaRPr>
          </a:p>
          <a:p>
            <a:r>
              <a:rPr lang="en-US" sz="2200" b="1" dirty="0" smtClean="0">
                <a:latin typeface="Franklin Gothic Book" panose="020B0503020102020204" pitchFamily="34" charset="0"/>
              </a:rPr>
              <a:t>Overall or by HIV status. </a:t>
            </a:r>
          </a:p>
        </p:txBody>
      </p:sp>
    </p:spTree>
    <p:extLst>
      <p:ext uri="{BB962C8B-B14F-4D97-AF65-F5344CB8AC3E}">
        <p14:creationId xmlns:p14="http://schemas.microsoft.com/office/powerpoint/2010/main" val="209542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574410"/>
              </p:ext>
            </p:extLst>
          </p:nvPr>
        </p:nvGraphicFramePr>
        <p:xfrm>
          <a:off x="914661" y="1122528"/>
          <a:ext cx="106902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94579" y="1501254"/>
            <a:ext cx="1351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Cesarean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section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6029" y="3185454"/>
            <a:ext cx="1498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LBW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6727" y="4552505"/>
            <a:ext cx="1498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SGA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25519" y="601007"/>
            <a:ext cx="460865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Franklin Gothic Book" panose="020B0503020102020204" pitchFamily="34" charset="0"/>
              </a:rPr>
              <a:t>Birthweight increased with increasing pre-pregnancy BMI. </a:t>
            </a:r>
          </a:p>
          <a:p>
            <a:endParaRPr lang="en-US" sz="2000" dirty="0">
              <a:latin typeface="Franklin Gothic Book" panose="020B0503020102020204" pitchFamily="34" charset="0"/>
            </a:endParaRPr>
          </a:p>
          <a:p>
            <a:r>
              <a:rPr lang="en-US" sz="1700" dirty="0" smtClean="0">
                <a:latin typeface="Franklin Gothic Book" panose="020B0503020102020204" pitchFamily="34" charset="0"/>
              </a:rPr>
              <a:t>Overall: 	Mean 11.36 (95% CI 5.96, 16.76)</a:t>
            </a:r>
          </a:p>
          <a:p>
            <a:r>
              <a:rPr lang="en-US" sz="1700" dirty="0" smtClean="0">
                <a:latin typeface="Franklin Gothic Book" panose="020B0503020102020204" pitchFamily="34" charset="0"/>
              </a:rPr>
              <a:t>HIV-negative: </a:t>
            </a:r>
            <a:r>
              <a:rPr lang="en-US" sz="1700" dirty="0">
                <a:latin typeface="Franklin Gothic Book" panose="020B0503020102020204" pitchFamily="34" charset="0"/>
              </a:rPr>
              <a:t>Mean </a:t>
            </a:r>
            <a:r>
              <a:rPr lang="en-US" sz="1700" dirty="0" smtClean="0">
                <a:latin typeface="Franklin Gothic Book" panose="020B0503020102020204" pitchFamily="34" charset="0"/>
              </a:rPr>
              <a:t>11.81 </a:t>
            </a:r>
            <a:r>
              <a:rPr lang="en-US" sz="1700" dirty="0">
                <a:latin typeface="Franklin Gothic Book" panose="020B0503020102020204" pitchFamily="34" charset="0"/>
              </a:rPr>
              <a:t>(95% CI </a:t>
            </a:r>
            <a:r>
              <a:rPr lang="en-US" sz="1700" dirty="0" smtClean="0">
                <a:latin typeface="Franklin Gothic Book" panose="020B0503020102020204" pitchFamily="34" charset="0"/>
              </a:rPr>
              <a:t>4.11, 19.52)</a:t>
            </a:r>
            <a:endParaRPr lang="en-US" sz="1700" dirty="0">
              <a:latin typeface="Franklin Gothic Book" panose="020B0503020102020204" pitchFamily="34" charset="0"/>
            </a:endParaRPr>
          </a:p>
          <a:p>
            <a:r>
              <a:rPr lang="en-US" sz="1700" dirty="0" smtClean="0">
                <a:latin typeface="Franklin Gothic Book" panose="020B0503020102020204" pitchFamily="34" charset="0"/>
              </a:rPr>
              <a:t>HIV-infected</a:t>
            </a:r>
            <a:r>
              <a:rPr lang="en-US" sz="1700" dirty="0">
                <a:latin typeface="Franklin Gothic Book" panose="020B0503020102020204" pitchFamily="34" charset="0"/>
              </a:rPr>
              <a:t>: </a:t>
            </a:r>
            <a:r>
              <a:rPr lang="en-US" sz="1700" dirty="0" smtClean="0">
                <a:latin typeface="Franklin Gothic Book" panose="020B0503020102020204" pitchFamily="34" charset="0"/>
              </a:rPr>
              <a:t> </a:t>
            </a:r>
            <a:r>
              <a:rPr lang="en-US" sz="1700" dirty="0">
                <a:latin typeface="Franklin Gothic Book" panose="020B0503020102020204" pitchFamily="34" charset="0"/>
              </a:rPr>
              <a:t>Mean </a:t>
            </a:r>
            <a:r>
              <a:rPr lang="en-US" sz="1700" dirty="0" smtClean="0">
                <a:latin typeface="Franklin Gothic Book" panose="020B0503020102020204" pitchFamily="34" charset="0"/>
              </a:rPr>
              <a:t>9.92 </a:t>
            </a:r>
            <a:r>
              <a:rPr lang="en-US" sz="1700" dirty="0">
                <a:latin typeface="Franklin Gothic Book" panose="020B0503020102020204" pitchFamily="34" charset="0"/>
              </a:rPr>
              <a:t>(95% CI </a:t>
            </a:r>
            <a:r>
              <a:rPr lang="en-US" sz="1700" dirty="0" smtClean="0">
                <a:latin typeface="Franklin Gothic Book" panose="020B0503020102020204" pitchFamily="34" charset="0"/>
              </a:rPr>
              <a:t>2.16, 17.68)</a:t>
            </a:r>
            <a:endParaRPr lang="en-US" sz="17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77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4794" y="5436383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Associations between pre-pregnancy BMI category and low birthweight.</a:t>
            </a:r>
          </a:p>
          <a:p>
            <a:r>
              <a:rPr lang="en-US" b="1" dirty="0" smtClean="0">
                <a:latin typeface="Franklin Gothic Book" panose="020B0503020102020204" pitchFamily="34" charset="0"/>
              </a:rPr>
              <a:t> </a:t>
            </a:r>
            <a:r>
              <a:rPr lang="en-US" sz="1000" dirty="0" smtClean="0">
                <a:latin typeface="Franklin Gothic Book" panose="020B0503020102020204" pitchFamily="34" charset="0"/>
              </a:rPr>
              <a:t>Effect estimates adjusted </a:t>
            </a:r>
            <a:r>
              <a:rPr lang="en-US" sz="1000" dirty="0">
                <a:latin typeface="Franklin Gothic Book" panose="020B0503020102020204" pitchFamily="34" charset="0"/>
              </a:rPr>
              <a:t>for: SES category, poverty category, maternal age (restricted cubic spline), gravidity (restricted cubic spline), AUDIT-C threshold, education.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203545" y="1988457"/>
            <a:ext cx="116112" cy="203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407308" y="1930399"/>
            <a:ext cx="163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Franklin Gothic Book" panose="020B0503020102020204" pitchFamily="34" charset="0"/>
              </a:rPr>
              <a:t>HIV-uninfected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06265" y="2416631"/>
            <a:ext cx="116112" cy="203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04586" y="2358573"/>
            <a:ext cx="163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Franklin Gothic Book" panose="020B0503020102020204" pitchFamily="34" charset="0"/>
              </a:rPr>
              <a:t>HIV-infected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4708" y="1198326"/>
            <a:ext cx="1467135" cy="1656590"/>
            <a:chOff x="1953464" y="2401502"/>
            <a:chExt cx="1467135" cy="1656590"/>
          </a:xfrm>
          <a:solidFill>
            <a:srgbClr val="C26E68"/>
          </a:solidFill>
        </p:grpSpPr>
        <p:sp>
          <p:nvSpPr>
            <p:cNvPr id="10" name="Hexagon 9"/>
            <p:cNvSpPr/>
            <p:nvPr/>
          </p:nvSpPr>
          <p:spPr>
            <a:xfrm rot="5400000">
              <a:off x="1858737" y="2496229"/>
              <a:ext cx="1656590" cy="1467135"/>
            </a:xfrm>
            <a:prstGeom prst="hexagon">
              <a:avLst/>
            </a:prstGeom>
            <a:grpFill/>
            <a:ln>
              <a:solidFill>
                <a:srgbClr val="F8E08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46467" y="3004967"/>
              <a:ext cx="1048862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LBW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87858" y="3061316"/>
            <a:ext cx="923330" cy="1769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vert270" wrap="square" rtlCol="0">
            <a:spAutoFit/>
          </a:bodyPr>
          <a:lstStyle/>
          <a:p>
            <a:endParaRPr lang="en-US" sz="1200" dirty="0" smtClean="0"/>
          </a:p>
          <a:p>
            <a:pPr algn="ctr"/>
            <a:r>
              <a:rPr lang="en-US" b="1" dirty="0" smtClean="0"/>
              <a:t>Preterm Birth</a:t>
            </a:r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4863" y="3060777"/>
            <a:ext cx="7724632" cy="16902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9" b="7125"/>
          <a:stretch/>
        </p:blipFill>
        <p:spPr>
          <a:xfrm>
            <a:off x="1965576" y="848465"/>
            <a:ext cx="8150318" cy="458791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69154" y="300722"/>
            <a:ext cx="8535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Franklin Gothic Book" panose="020B0503020102020204" pitchFamily="34" charset="0"/>
              </a:rPr>
              <a:t>Trend towards women with higher BMI being less likely to have a LBW. </a:t>
            </a:r>
            <a:endParaRPr lang="en-US" sz="22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16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4794" y="5436383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Associations between pre-pregnancy BMI category and large for gestational age.</a:t>
            </a:r>
          </a:p>
          <a:p>
            <a:pPr algn="ctr"/>
            <a:r>
              <a:rPr lang="en-US" b="1" dirty="0" smtClean="0">
                <a:latin typeface="Franklin Gothic Book" panose="020B0503020102020204" pitchFamily="34" charset="0"/>
              </a:rPr>
              <a:t> </a:t>
            </a:r>
            <a:r>
              <a:rPr lang="en-US" sz="1000" dirty="0" smtClean="0">
                <a:latin typeface="Franklin Gothic Book" panose="020B0503020102020204" pitchFamily="34" charset="0"/>
              </a:rPr>
              <a:t>Effect estimates adjusted </a:t>
            </a:r>
            <a:r>
              <a:rPr lang="en-US" sz="1000" dirty="0">
                <a:latin typeface="Franklin Gothic Book" panose="020B0503020102020204" pitchFamily="34" charset="0"/>
              </a:rPr>
              <a:t>for: SES category, poverty category, maternal age (restricted cubic spline), gravidity (restricted cubic spline), AUDIT-C threshold, education.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01816" y="1160162"/>
            <a:ext cx="1467135" cy="1656590"/>
            <a:chOff x="1953464" y="2401502"/>
            <a:chExt cx="1467135" cy="1656590"/>
          </a:xfrm>
          <a:solidFill>
            <a:srgbClr val="EF4129"/>
          </a:solidFill>
        </p:grpSpPr>
        <p:sp>
          <p:nvSpPr>
            <p:cNvPr id="10" name="Hexagon 9"/>
            <p:cNvSpPr/>
            <p:nvPr/>
          </p:nvSpPr>
          <p:spPr>
            <a:xfrm rot="5400000">
              <a:off x="1858737" y="2496229"/>
              <a:ext cx="1656590" cy="1467135"/>
            </a:xfrm>
            <a:prstGeom prst="hexagon">
              <a:avLst/>
            </a:prstGeom>
            <a:grpFill/>
            <a:ln>
              <a:solidFill>
                <a:srgbClr val="F8E08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46467" y="3004967"/>
              <a:ext cx="1048862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LGA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203545" y="1988457"/>
            <a:ext cx="116112" cy="203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407308" y="1930399"/>
            <a:ext cx="163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Franklin Gothic Book" panose="020B0503020102020204" pitchFamily="34" charset="0"/>
              </a:rPr>
              <a:t>HIV-uninfected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06265" y="2416631"/>
            <a:ext cx="116112" cy="203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404586" y="2358573"/>
            <a:ext cx="163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Franklin Gothic Book" panose="020B0503020102020204" pitchFamily="34" charset="0"/>
              </a:rPr>
              <a:t>HIV-infected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8" b="8775"/>
          <a:stretch/>
        </p:blipFill>
        <p:spPr>
          <a:xfrm>
            <a:off x="1712777" y="884902"/>
            <a:ext cx="8050165" cy="443435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113935" y="3738134"/>
            <a:ext cx="6971071" cy="6880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19433" y="300722"/>
            <a:ext cx="10974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Franklin Gothic Book" panose="020B0503020102020204" pitchFamily="34" charset="0"/>
              </a:rPr>
              <a:t>Obese HIV-uninfected women more likely to have a LGA infant, but not HIV-infected women. </a:t>
            </a:r>
            <a:endParaRPr lang="en-US" sz="22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94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4794" y="5436383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Associations between pre-pregnancy BMI category and small for gestational age.</a:t>
            </a:r>
          </a:p>
          <a:p>
            <a:r>
              <a:rPr lang="en-US" b="1" dirty="0" smtClean="0">
                <a:latin typeface="Franklin Gothic Book" panose="020B0503020102020204" pitchFamily="34" charset="0"/>
              </a:rPr>
              <a:t> </a:t>
            </a:r>
            <a:r>
              <a:rPr lang="en-US" sz="1000" dirty="0" smtClean="0">
                <a:latin typeface="Franklin Gothic Book" panose="020B0503020102020204" pitchFamily="34" charset="0"/>
              </a:rPr>
              <a:t>Effect estimates adjusted </a:t>
            </a:r>
            <a:r>
              <a:rPr lang="en-US" sz="1000" dirty="0">
                <a:latin typeface="Franklin Gothic Book" panose="020B0503020102020204" pitchFamily="34" charset="0"/>
              </a:rPr>
              <a:t>for: SES category, poverty category, maternal age (restricted cubic spline), gravidity (restricted cubic spline), AUDIT-C threshold, education.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6084" y="3079338"/>
            <a:ext cx="1467135" cy="1656590"/>
            <a:chOff x="1939736" y="2474954"/>
            <a:chExt cx="1467135" cy="1656590"/>
          </a:xfrm>
          <a:solidFill>
            <a:srgbClr val="EF4129"/>
          </a:solidFill>
        </p:grpSpPr>
        <p:sp>
          <p:nvSpPr>
            <p:cNvPr id="10" name="Hexagon 9"/>
            <p:cNvSpPr/>
            <p:nvPr/>
          </p:nvSpPr>
          <p:spPr>
            <a:xfrm rot="5400000">
              <a:off x="1845009" y="2569681"/>
              <a:ext cx="1656590" cy="1467135"/>
            </a:xfrm>
            <a:prstGeom prst="hexagon">
              <a:avLst/>
            </a:prstGeom>
            <a:solidFill>
              <a:srgbClr val="4267B2"/>
            </a:solidFill>
            <a:ln>
              <a:solidFill>
                <a:srgbClr val="F8E08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46467" y="3004967"/>
              <a:ext cx="1048862" cy="400110"/>
            </a:xfrm>
            <a:prstGeom prst="rect">
              <a:avLst/>
            </a:prstGeom>
            <a:solidFill>
              <a:srgbClr val="4267B2"/>
            </a:solidFill>
            <a:ln>
              <a:solidFill>
                <a:srgbClr val="4267B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SGA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203545" y="1988457"/>
            <a:ext cx="116112" cy="203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407308" y="1930399"/>
            <a:ext cx="163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Franklin Gothic Book" panose="020B0503020102020204" pitchFamily="34" charset="0"/>
              </a:rPr>
              <a:t>HIV-uninfected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06265" y="2416631"/>
            <a:ext cx="116112" cy="203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404586" y="2358573"/>
            <a:ext cx="163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Franklin Gothic Book" panose="020B0503020102020204" pitchFamily="34" charset="0"/>
              </a:rPr>
              <a:t>HIV-infected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6" b="9121"/>
          <a:stretch/>
        </p:blipFill>
        <p:spPr>
          <a:xfrm>
            <a:off x="1739950" y="786580"/>
            <a:ext cx="8148361" cy="44638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45109" y="1957944"/>
            <a:ext cx="6971071" cy="6880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0680" y="243206"/>
            <a:ext cx="11771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latin typeface="Franklin Gothic Book" panose="020B0503020102020204" pitchFamily="34" charset="0"/>
              </a:rPr>
              <a:t>Underweight HIV-uninfected </a:t>
            </a:r>
            <a:r>
              <a:rPr lang="en-US" sz="2200" b="1" dirty="0" smtClean="0">
                <a:latin typeface="Franklin Gothic Book" panose="020B0503020102020204" pitchFamily="34" charset="0"/>
              </a:rPr>
              <a:t>women more likely to have a SGA infant, but </a:t>
            </a:r>
            <a:r>
              <a:rPr lang="en-US" sz="2200" b="1" smtClean="0">
                <a:latin typeface="Franklin Gothic Book" panose="020B0503020102020204" pitchFamily="34" charset="0"/>
              </a:rPr>
              <a:t>not HIV-infected </a:t>
            </a:r>
            <a:r>
              <a:rPr lang="en-US" sz="2200" b="1" dirty="0" smtClean="0">
                <a:latin typeface="Franklin Gothic Book" panose="020B0503020102020204" pitchFamily="34" charset="0"/>
              </a:rPr>
              <a:t>women. </a:t>
            </a:r>
            <a:endParaRPr lang="en-US" sz="22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3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692" y="302581"/>
            <a:ext cx="6696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Proportion </a:t>
            </a:r>
            <a:r>
              <a:rPr lang="en-US" sz="22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of women in each pre-pregnancy BMI category, among all women with </a:t>
            </a:r>
            <a:r>
              <a:rPr lang="en-US" sz="2200" b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each </a:t>
            </a:r>
            <a:r>
              <a:rPr lang="en-US" sz="22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adverse pregnancy outcome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553004" y="1782313"/>
          <a:ext cx="6026400" cy="3940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5112774" y="2566219"/>
            <a:ext cx="1258529" cy="27628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692" y="302581"/>
            <a:ext cx="6696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Proportion </a:t>
            </a:r>
            <a:r>
              <a:rPr lang="en-US" sz="22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of women in each pre-pregnancy BMI category, among all women with </a:t>
            </a:r>
            <a:r>
              <a:rPr lang="en-US" sz="2200" b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each </a:t>
            </a:r>
            <a:r>
              <a:rPr lang="en-US" sz="22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adverse pregnancy outcome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553004" y="1782313"/>
          <a:ext cx="6026400" cy="3940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6844715" y="40364"/>
          <a:ext cx="5257637" cy="3176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6940419" y="3216536"/>
          <a:ext cx="5161933" cy="2842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Left Brace 2"/>
          <p:cNvSpPr/>
          <p:nvPr/>
        </p:nvSpPr>
        <p:spPr>
          <a:xfrm rot="5400000">
            <a:off x="9050031" y="707489"/>
            <a:ext cx="183545" cy="768666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31277" y="614215"/>
            <a:ext cx="2021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Franklin Gothic Book" panose="020B0503020102020204" pitchFamily="34" charset="0"/>
              </a:rPr>
              <a:t>Normal</a:t>
            </a:r>
            <a:endParaRPr lang="en-US" sz="1400" b="1" dirty="0">
              <a:latin typeface="Franklin Gothic Book" panose="020B0503020102020204" pitchFamily="34" charset="0"/>
            </a:endParaRPr>
          </a:p>
        </p:txBody>
      </p:sp>
      <p:sp>
        <p:nvSpPr>
          <p:cNvPr id="9" name="Left Brace 8"/>
          <p:cNvSpPr/>
          <p:nvPr/>
        </p:nvSpPr>
        <p:spPr>
          <a:xfrm rot="5400000">
            <a:off x="11303641" y="3154450"/>
            <a:ext cx="183544" cy="928982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414850" y="3215588"/>
            <a:ext cx="2021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Franklin Gothic Book" panose="020B0503020102020204" pitchFamily="34" charset="0"/>
              </a:rPr>
              <a:t>Obese</a:t>
            </a:r>
            <a:endParaRPr lang="en-US" sz="14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4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94579" y="1501254"/>
            <a:ext cx="1351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Cesarean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section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6029" y="3185454"/>
            <a:ext cx="1498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LBW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6727" y="4552505"/>
            <a:ext cx="1498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SGA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853" y="1501254"/>
            <a:ext cx="1068873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Franklin Gothic Book" panose="020B0503020102020204" pitchFamily="34" charset="0"/>
              </a:rPr>
              <a:t>In a cohort of pregnant women living with and without HIV, obesity was common.</a:t>
            </a:r>
            <a:endParaRPr lang="en-US" sz="2000" b="1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45% of HIV-uninfected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36% of HIV-infected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Franklin Gothic Book" panose="020B0503020102020204" pitchFamily="34" charset="0"/>
            </a:endParaRPr>
          </a:p>
          <a:p>
            <a:r>
              <a:rPr lang="en-US" sz="2400" b="1" dirty="0" smtClean="0">
                <a:latin typeface="Franklin Gothic Book" panose="020B0503020102020204" pitchFamily="34" charset="0"/>
              </a:rPr>
              <a:t>Among women with adverse </a:t>
            </a:r>
            <a:r>
              <a:rPr lang="en-US" sz="2400" b="1" dirty="0">
                <a:latin typeface="Franklin Gothic Book" panose="020B0503020102020204" pitchFamily="34" charset="0"/>
              </a:rPr>
              <a:t>pregnancy </a:t>
            </a:r>
            <a:r>
              <a:rPr lang="en-US" sz="2400" b="1" dirty="0" smtClean="0">
                <a:latin typeface="Franklin Gothic Book" panose="020B0503020102020204" pitchFamily="34" charset="0"/>
              </a:rPr>
              <a:t>outcomes, largest proportion:</a:t>
            </a:r>
            <a:endParaRPr lang="en-US" sz="2400" b="1" dirty="0">
              <a:latin typeface="Franklin Gothic Book" panose="020B05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HIV-uninfected </a:t>
            </a:r>
            <a:r>
              <a:rPr lang="en-US" sz="2000" dirty="0">
                <a:latin typeface="Franklin Gothic Book" panose="020B05030201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Franklin Gothic Book" panose="020B0503020102020204" pitchFamily="34" charset="0"/>
              </a:rPr>
              <a:t>obese weight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HIV-infected  </a:t>
            </a:r>
            <a:r>
              <a:rPr lang="en-US" sz="2000" dirty="0">
                <a:latin typeface="Franklin Gothic Book" panose="020B05030201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latin typeface="Franklin Gothic Book" panose="020B0503020102020204" pitchFamily="34" charset="0"/>
              </a:rPr>
              <a:t>normal weight</a:t>
            </a:r>
          </a:p>
          <a:p>
            <a:endParaRPr lang="en-US" sz="2000" b="1" dirty="0">
              <a:latin typeface="Franklin Gothic Book" panose="020B0503020102020204" pitchFamily="34" charset="0"/>
            </a:endParaRPr>
          </a:p>
          <a:p>
            <a:endParaRPr lang="en-US" sz="2000" b="1" dirty="0" smtClean="0">
              <a:latin typeface="Franklin Gothic Book" panose="020B0503020102020204" pitchFamily="34" charset="0"/>
            </a:endParaRPr>
          </a:p>
          <a:p>
            <a:endParaRPr lang="en-US" sz="2000" b="1" dirty="0">
              <a:latin typeface="Franklin Gothic Book" panose="020B0503020102020204" pitchFamily="34" charset="0"/>
            </a:endParaRPr>
          </a:p>
          <a:p>
            <a:endParaRPr lang="en-US" sz="2000" b="1" dirty="0" smtClean="0">
              <a:latin typeface="Franklin Gothic Book" panose="020B05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9853" y="450376"/>
            <a:ext cx="356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Key Findings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67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94579" y="1501254"/>
            <a:ext cx="1351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Cesarean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section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6029" y="3185454"/>
            <a:ext cx="1498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LBW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6727" y="4552505"/>
            <a:ext cx="1498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SGA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853" y="1501254"/>
            <a:ext cx="106887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No evidence of an association between pre-pregnancy BMI </a:t>
            </a:r>
            <a:r>
              <a:rPr lang="en-US" sz="2400" b="1" dirty="0" smtClean="0">
                <a:latin typeface="Franklin Gothic Book" panose="020B0503020102020204" pitchFamily="34" charset="0"/>
              </a:rPr>
              <a:t>category and </a:t>
            </a:r>
          </a:p>
          <a:p>
            <a:r>
              <a:rPr lang="en-US" sz="2400" b="1" dirty="0" smtClean="0">
                <a:latin typeface="Franklin Gothic Book" panose="020B0503020102020204" pitchFamily="34" charset="0"/>
              </a:rPr>
              <a:t>preterm </a:t>
            </a:r>
            <a:r>
              <a:rPr lang="en-US" sz="2400" b="1" dirty="0">
                <a:latin typeface="Franklin Gothic Book" panose="020B0503020102020204" pitchFamily="34" charset="0"/>
              </a:rPr>
              <a:t>birth or </a:t>
            </a:r>
            <a:r>
              <a:rPr lang="en-US" sz="2400" b="1" dirty="0" smtClean="0">
                <a:latin typeface="Franklin Gothic Book" panose="020B0503020102020204" pitchFamily="34" charset="0"/>
              </a:rPr>
              <a:t>LBW.</a:t>
            </a:r>
            <a:endParaRPr lang="en-US" sz="2400" b="1" dirty="0">
              <a:latin typeface="Franklin Gothic Book" panose="020B05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Franklin Gothic Book" panose="020B0503020102020204" pitchFamily="34" charset="0"/>
            </a:endParaRPr>
          </a:p>
          <a:p>
            <a:endParaRPr lang="en-US" sz="2400" b="1" dirty="0">
              <a:latin typeface="Franklin Gothic Book" panose="020B0503020102020204" pitchFamily="34" charset="0"/>
            </a:endParaRPr>
          </a:p>
          <a:p>
            <a:r>
              <a:rPr lang="en-US" sz="2400" b="1" dirty="0" smtClean="0">
                <a:latin typeface="Franklin Gothic Book" panose="020B0503020102020204" pitchFamily="34" charset="0"/>
              </a:rPr>
              <a:t>Obesity </a:t>
            </a:r>
            <a:r>
              <a:rPr lang="en-US" sz="2400" b="1" dirty="0">
                <a:latin typeface="Franklin Gothic Book" panose="020B0503020102020204" pitchFamily="34" charset="0"/>
              </a:rPr>
              <a:t>was associated with LGA and underweight with </a:t>
            </a:r>
            <a:r>
              <a:rPr lang="en-US" sz="2400" b="1" dirty="0" smtClean="0">
                <a:latin typeface="Franklin Gothic Book" panose="020B0503020102020204" pitchFamily="34" charset="0"/>
              </a:rPr>
              <a:t>SGA, among </a:t>
            </a:r>
          </a:p>
          <a:p>
            <a:r>
              <a:rPr lang="en-US" sz="2400" b="1" dirty="0" smtClean="0">
                <a:latin typeface="Franklin Gothic Book" panose="020B0503020102020204" pitchFamily="34" charset="0"/>
              </a:rPr>
              <a:t>women living without HIV.</a:t>
            </a:r>
          </a:p>
          <a:p>
            <a:endParaRPr lang="en-US" sz="2400" b="1" dirty="0">
              <a:latin typeface="Franklin Gothic Book" panose="020B0503020102020204" pitchFamily="34" charset="0"/>
            </a:endParaRPr>
          </a:p>
          <a:p>
            <a:r>
              <a:rPr lang="en-US" sz="2400" b="1" dirty="0" smtClean="0">
                <a:latin typeface="Franklin Gothic Book" panose="020B0503020102020204" pitchFamily="34" charset="0"/>
              </a:rPr>
              <a:t>But not among women living with HIV. </a:t>
            </a:r>
            <a:endParaRPr lang="en-US" sz="2400" b="1" dirty="0">
              <a:latin typeface="Franklin Gothic Book" panose="020B0503020102020204" pitchFamily="34" charset="0"/>
            </a:endParaRPr>
          </a:p>
          <a:p>
            <a:endParaRPr lang="en-US" sz="2000" b="1" dirty="0" smtClean="0">
              <a:latin typeface="Franklin Gothic Book" panose="020B0503020102020204" pitchFamily="34" charset="0"/>
            </a:endParaRPr>
          </a:p>
          <a:p>
            <a:endParaRPr lang="en-US" sz="2000" b="1" dirty="0">
              <a:latin typeface="Franklin Gothic Book" panose="020B0503020102020204" pitchFamily="34" charset="0"/>
            </a:endParaRPr>
          </a:p>
          <a:p>
            <a:endParaRPr lang="en-US" sz="2000" b="1" dirty="0" smtClean="0">
              <a:latin typeface="Franklin Gothic Book" panose="020B05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9853" y="450376"/>
            <a:ext cx="356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Key Findings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1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Limitations and Next Steps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Limitations</a:t>
            </a:r>
          </a:p>
          <a:p>
            <a:r>
              <a:rPr lang="en-US" sz="2400" dirty="0"/>
              <a:t>Estimate of pre-pregnancy BMI based on BMI at first ANC</a:t>
            </a:r>
          </a:p>
          <a:p>
            <a:r>
              <a:rPr lang="en-US" sz="2400" dirty="0"/>
              <a:t>No information: pregnancy complications, gestational weight gain, indication for cesarean delivery </a:t>
            </a:r>
          </a:p>
          <a:p>
            <a:r>
              <a:rPr lang="en-US" sz="2400" dirty="0"/>
              <a:t>Limited precision for stratified estimates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b="1" dirty="0" smtClean="0"/>
              <a:t>Next steps</a:t>
            </a:r>
          </a:p>
          <a:p>
            <a:r>
              <a:rPr lang="en-US" sz="2400" dirty="0" smtClean="0"/>
              <a:t>Prospective cohort: HIV and ART use on hypertension and gestational diabetes</a:t>
            </a:r>
          </a:p>
          <a:p>
            <a:r>
              <a:rPr lang="en-US" sz="2400" dirty="0" smtClean="0"/>
              <a:t>Ideally, after DTG rollout in South Africa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4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301" y="2094365"/>
            <a:ext cx="6581405" cy="38335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44" y="2094365"/>
            <a:ext cx="3016217" cy="22454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75086" y="1549632"/>
            <a:ext cx="5966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obese pregnant women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BMI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by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region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2005 to 2014.</a:t>
            </a:r>
          </a:p>
        </p:txBody>
      </p:sp>
      <p:sp>
        <p:nvSpPr>
          <p:cNvPr id="2" name="Rectangle 1"/>
          <p:cNvSpPr/>
          <p:nvPr/>
        </p:nvSpPr>
        <p:spPr>
          <a:xfrm>
            <a:off x="998344" y="3106057"/>
            <a:ext cx="3016217" cy="754743"/>
          </a:xfrm>
          <a:prstGeom prst="rect">
            <a:avLst/>
          </a:prstGeom>
          <a:noFill/>
          <a:ln w="28575">
            <a:solidFill>
              <a:srgbClr val="E830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7271656" y="2409371"/>
            <a:ext cx="232230" cy="464457"/>
          </a:xfrm>
          <a:prstGeom prst="downArrow">
            <a:avLst/>
          </a:prstGeom>
          <a:solidFill>
            <a:srgbClr val="E8303B"/>
          </a:solidFill>
          <a:ln>
            <a:solidFill>
              <a:srgbClr val="E830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0800000">
            <a:off x="9187543" y="3098796"/>
            <a:ext cx="290286" cy="507999"/>
          </a:xfrm>
          <a:prstGeom prst="downArrow">
            <a:avLst/>
          </a:prstGeom>
          <a:solidFill>
            <a:srgbClr val="E8303B"/>
          </a:solidFill>
          <a:ln>
            <a:solidFill>
              <a:srgbClr val="E830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20411" y="5758673"/>
            <a:ext cx="478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/>
              <a:t>Figure </a:t>
            </a:r>
            <a:r>
              <a:rPr lang="es-ES" sz="800" dirty="0" err="1" smtClean="0"/>
              <a:t>from</a:t>
            </a:r>
            <a:r>
              <a:rPr lang="es-ES" sz="800" dirty="0" smtClean="0"/>
              <a:t>: Chen </a:t>
            </a:r>
            <a:r>
              <a:rPr lang="es-ES" sz="800" dirty="0"/>
              <a:t>C, </a:t>
            </a:r>
            <a:r>
              <a:rPr lang="es-ES" sz="800" dirty="0" err="1"/>
              <a:t>Xu</a:t>
            </a:r>
            <a:r>
              <a:rPr lang="es-ES" sz="800" dirty="0"/>
              <a:t> X, </a:t>
            </a:r>
            <a:r>
              <a:rPr lang="es-ES" sz="800" dirty="0" err="1"/>
              <a:t>Yan</a:t>
            </a:r>
            <a:r>
              <a:rPr lang="es-ES" sz="800" dirty="0"/>
              <a:t> Y (2018) </a:t>
            </a:r>
            <a:r>
              <a:rPr lang="es-ES" sz="800" dirty="0" err="1" smtClean="0"/>
              <a:t>Estimated</a:t>
            </a:r>
            <a:r>
              <a:rPr lang="es-ES" sz="800" dirty="0" smtClean="0"/>
              <a:t> </a:t>
            </a:r>
            <a:r>
              <a:rPr lang="en-US" sz="800" dirty="0" smtClean="0"/>
              <a:t>global </a:t>
            </a:r>
            <a:r>
              <a:rPr lang="en-US" sz="800" dirty="0"/>
              <a:t>overweight and obesity burden in </a:t>
            </a:r>
            <a:r>
              <a:rPr lang="en-US" sz="800" dirty="0" smtClean="0"/>
              <a:t>pregnant women </a:t>
            </a:r>
            <a:r>
              <a:rPr lang="en-US" sz="800" dirty="0"/>
              <a:t>based on panel data model. </a:t>
            </a:r>
            <a:r>
              <a:rPr lang="en-US" sz="800" dirty="0" err="1"/>
              <a:t>PLoS</a:t>
            </a:r>
            <a:r>
              <a:rPr lang="en-US" sz="800" dirty="0"/>
              <a:t> ONE </a:t>
            </a:r>
            <a:r>
              <a:rPr lang="en-US" sz="800" dirty="0" smtClean="0"/>
              <a:t>13 (</a:t>
            </a:r>
            <a:r>
              <a:rPr lang="en-US" sz="800" dirty="0"/>
              <a:t>8): e0202183. https://doi.org/10.1371/journal</a:t>
            </a:r>
            <a:r>
              <a:rPr lang="en-US" sz="800" dirty="0" smtClean="0"/>
              <a:t>. pone.0202183</a:t>
            </a:r>
            <a:endParaRPr lang="en-US" sz="800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797296" y="273050"/>
            <a:ext cx="5999289" cy="11620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2800" dirty="0" smtClean="0"/>
              <a:t>Obesity during pregnancy is increasing in low and middle income countries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880521" y="2960464"/>
            <a:ext cx="197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Franklin Gothic Book" panose="020B0503020102020204" pitchFamily="34" charset="0"/>
              </a:rPr>
              <a:t>12 million obese pregnant women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6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9853" y="450376"/>
            <a:ext cx="356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Implications</a:t>
            </a:r>
            <a:endParaRPr lang="en-US" sz="4000" b="1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Obesity during pregnancy is a growing public health concern in LMICs for both </a:t>
            </a:r>
            <a:r>
              <a:rPr lang="en-US" sz="2400" dirty="0"/>
              <a:t> </a:t>
            </a:r>
            <a:r>
              <a:rPr lang="en-US" sz="2400" dirty="0" smtClean="0"/>
              <a:t>          women living with and without HIV. </a:t>
            </a:r>
          </a:p>
          <a:p>
            <a:endParaRPr lang="en-US" sz="1800" dirty="0" smtClean="0"/>
          </a:p>
          <a:p>
            <a:r>
              <a:rPr lang="en-US" sz="2400" dirty="0" smtClean="0"/>
              <a:t>Among women living with HIV on EFV-based ART, HIV and </a:t>
            </a:r>
            <a:r>
              <a:rPr lang="en-US" sz="2400" dirty="0"/>
              <a:t>ART use may influence fetal growth more strongly than maternal BMI</a:t>
            </a:r>
            <a:r>
              <a:rPr lang="en-US" sz="2400" dirty="0" smtClean="0"/>
              <a:t>.</a:t>
            </a:r>
          </a:p>
          <a:p>
            <a:endParaRPr lang="en-US" sz="1800" dirty="0" smtClean="0"/>
          </a:p>
          <a:p>
            <a:r>
              <a:rPr lang="en-US" sz="2400" dirty="0" smtClean="0"/>
              <a:t>Additional </a:t>
            </a:r>
            <a:r>
              <a:rPr lang="en-US" sz="2400" dirty="0"/>
              <a:t>research is needed to clarify how HIV-infection and ART use during pregnancy </a:t>
            </a:r>
            <a:r>
              <a:rPr lang="en-US" sz="2400" dirty="0" smtClean="0"/>
              <a:t>affect cardio-metabolic health and pregnancy outcomes across </a:t>
            </a:r>
            <a:r>
              <a:rPr lang="en-US" sz="2400" dirty="0"/>
              <a:t>the BMI spectrum. </a:t>
            </a:r>
            <a:endParaRPr lang="en-US" sz="2400" dirty="0" smtClean="0"/>
          </a:p>
          <a:p>
            <a:endParaRPr lang="en-US" sz="1800" dirty="0" smtClean="0"/>
          </a:p>
          <a:p>
            <a:pPr marL="457200" lvl="1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 Updated WHO guidelines on dolutegravir  weight gain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949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42718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MCH-ART and HU2 Study Teams</a:t>
            </a:r>
          </a:p>
          <a:p>
            <a:pPr marL="0" indent="0">
              <a:buNone/>
            </a:pPr>
            <a:r>
              <a:rPr lang="en-US" sz="1800" b="1" dirty="0" smtClean="0"/>
              <a:t>University of Cape Town</a:t>
            </a:r>
          </a:p>
          <a:p>
            <a:r>
              <a:rPr lang="en-US" sz="1800" dirty="0" smtClean="0"/>
              <a:t>Landon Myer </a:t>
            </a:r>
          </a:p>
          <a:p>
            <a:r>
              <a:rPr lang="en-US" sz="1800" dirty="0" err="1" smtClean="0"/>
              <a:t>Stanzi</a:t>
            </a:r>
            <a:r>
              <a:rPr lang="en-US" sz="1800" dirty="0" smtClean="0"/>
              <a:t> </a:t>
            </a:r>
            <a:r>
              <a:rPr lang="en-US" sz="1800" dirty="0" err="1" smtClean="0"/>
              <a:t>leRoux</a:t>
            </a:r>
            <a:endParaRPr lang="en-US" sz="1800" dirty="0" smtClean="0"/>
          </a:p>
          <a:p>
            <a:r>
              <a:rPr lang="en-US" sz="1800" dirty="0" smtClean="0"/>
              <a:t>Tammy Phillips</a:t>
            </a:r>
          </a:p>
          <a:p>
            <a:r>
              <a:rPr lang="en-US" sz="1800" dirty="0" smtClean="0"/>
              <a:t>Kirsty </a:t>
            </a:r>
            <a:r>
              <a:rPr lang="en-US" sz="1800" dirty="0" err="1" smtClean="0"/>
              <a:t>Brittain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Columbia University</a:t>
            </a:r>
          </a:p>
          <a:p>
            <a:r>
              <a:rPr lang="en-US" sz="1800" dirty="0" smtClean="0"/>
              <a:t>Elaine Abrams</a:t>
            </a:r>
          </a:p>
          <a:p>
            <a:r>
              <a:rPr lang="en-US" sz="1800" dirty="0" smtClean="0"/>
              <a:t>Allison </a:t>
            </a:r>
            <a:r>
              <a:rPr lang="en-US" sz="1800" dirty="0" err="1" smtClean="0"/>
              <a:t>Buba</a:t>
            </a:r>
            <a:endParaRPr lang="en-US" sz="1800" dirty="0" smtClean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Study staff and participants at Guguletu MOU</a:t>
            </a:r>
          </a:p>
          <a:p>
            <a:pPr marL="0" indent="0">
              <a:buNone/>
            </a:pPr>
            <a:endParaRPr lang="en-US" sz="1800" dirty="0" smtClean="0"/>
          </a:p>
          <a:p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93244" y="1600201"/>
            <a:ext cx="574827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 smtClean="0"/>
              <a:t>Funding</a:t>
            </a:r>
          </a:p>
          <a:p>
            <a:r>
              <a:rPr lang="en-US" sz="1800" dirty="0" smtClean="0"/>
              <a:t>PEPFAR/NICHD 1R01HD074558 </a:t>
            </a:r>
          </a:p>
          <a:p>
            <a:r>
              <a:rPr lang="en-US" sz="1800" dirty="0" smtClean="0"/>
              <a:t>NIMH R00MH112413 </a:t>
            </a:r>
          </a:p>
          <a:p>
            <a:r>
              <a:rPr lang="en-US" sz="1800" dirty="0" smtClean="0"/>
              <a:t>Elizabeth </a:t>
            </a:r>
            <a:r>
              <a:rPr lang="en-US" sz="1800" dirty="0"/>
              <a:t>Glaser Pediatric AIDS </a:t>
            </a:r>
            <a:r>
              <a:rPr lang="en-US" sz="1800" dirty="0" smtClean="0"/>
              <a:t>Foundation</a:t>
            </a:r>
          </a:p>
          <a:p>
            <a:r>
              <a:rPr lang="en-US" sz="1800" dirty="0" smtClean="0"/>
              <a:t>South </a:t>
            </a:r>
            <a:r>
              <a:rPr lang="en-US" sz="1800" dirty="0"/>
              <a:t>African Medical Research Council </a:t>
            </a:r>
            <a:endParaRPr lang="en-US" sz="1800" dirty="0" smtClean="0"/>
          </a:p>
          <a:p>
            <a:r>
              <a:rPr lang="en-US" sz="1800" dirty="0" smtClean="0"/>
              <a:t>Fogarty </a:t>
            </a:r>
            <a:r>
              <a:rPr lang="en-US" sz="1800" dirty="0"/>
              <a:t>Foundation </a:t>
            </a:r>
            <a:r>
              <a:rPr lang="en-US" sz="1800" dirty="0" smtClean="0"/>
              <a:t>5R25TW009340</a:t>
            </a:r>
          </a:p>
          <a:p>
            <a:r>
              <a:rPr lang="en-US" sz="1800" dirty="0" smtClean="0"/>
              <a:t>Office </a:t>
            </a:r>
            <a:r>
              <a:rPr lang="en-US" sz="1800" dirty="0"/>
              <a:t>of AIDS </a:t>
            </a:r>
            <a:r>
              <a:rPr lang="en-US" sz="1800" dirty="0" smtClean="0"/>
              <a:t>Research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202" y="4376187"/>
            <a:ext cx="3673813" cy="1028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852" y="4994068"/>
            <a:ext cx="2287668" cy="1112686"/>
          </a:xfrm>
          <a:prstGeom prst="rect">
            <a:avLst/>
          </a:prstGeom>
        </p:spPr>
      </p:pic>
      <p:pic>
        <p:nvPicPr>
          <p:cNvPr id="1026" name="Picture 2" descr="Image result for brown university S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141" y="3643242"/>
            <a:ext cx="2764334" cy="102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75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66058" y="740229"/>
            <a:ext cx="6146800" cy="4557486"/>
          </a:xfrm>
          <a:prstGeom prst="ellipse">
            <a:avLst/>
          </a:prstGeom>
          <a:solidFill>
            <a:srgbClr val="E830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Franklin Gothic Book" panose="020B0503020102020204" pitchFamily="34" charset="0"/>
              </a:rPr>
              <a:t>Obesity during pregnancy</a:t>
            </a:r>
          </a:p>
          <a:p>
            <a:pPr algn="ctr"/>
            <a:endParaRPr lang="en-US" sz="1200" dirty="0">
              <a:latin typeface="Franklin Gothic Book" panose="020B05030201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Franklin Gothic Book" panose="020B0503020102020204" pitchFamily="34" charset="0"/>
              </a:rPr>
              <a:t>Hypertension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Franklin Gothic Book" panose="020B0503020102020204" pitchFamily="34" charset="0"/>
              </a:rPr>
              <a:t>P</a:t>
            </a:r>
            <a:r>
              <a:rPr lang="en-US" sz="2400" dirty="0" smtClean="0">
                <a:latin typeface="Franklin Gothic Book" panose="020B0503020102020204" pitchFamily="34" charset="0"/>
              </a:rPr>
              <a:t>re-eclampsia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Franklin Gothic Book" panose="020B0503020102020204" pitchFamily="34" charset="0"/>
              </a:rPr>
              <a:t>G</a:t>
            </a:r>
            <a:r>
              <a:rPr lang="en-US" sz="2400" dirty="0" smtClean="0">
                <a:latin typeface="Franklin Gothic Book" panose="020B0503020102020204" pitchFamily="34" charset="0"/>
              </a:rPr>
              <a:t>estational diabetes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400" dirty="0" smtClean="0">
              <a:latin typeface="Franklin Gothic Book" panose="020B05030201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Franklin Gothic Book" panose="020B0503020102020204" pitchFamily="34" charset="0"/>
              </a:rPr>
              <a:t>Stillbirth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Franklin Gothic Book" panose="020B0503020102020204" pitchFamily="34" charset="0"/>
              </a:rPr>
              <a:t>Cesarean delivery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Franklin Gothic Book" panose="020B0503020102020204" pitchFamily="34" charset="0"/>
              </a:rPr>
              <a:t>L</a:t>
            </a:r>
            <a:r>
              <a:rPr lang="en-US" sz="2400" dirty="0" smtClean="0">
                <a:latin typeface="Franklin Gothic Book" panose="020B0503020102020204" pitchFamily="34" charset="0"/>
              </a:rPr>
              <a:t>arge </a:t>
            </a:r>
            <a:r>
              <a:rPr lang="en-US" sz="2400" dirty="0">
                <a:latin typeface="Franklin Gothic Book" panose="020B0503020102020204" pitchFamily="34" charset="0"/>
              </a:rPr>
              <a:t>for gestational </a:t>
            </a:r>
            <a:r>
              <a:rPr lang="en-US" sz="2400" dirty="0" smtClean="0">
                <a:latin typeface="Franklin Gothic Book" panose="020B0503020102020204" pitchFamily="34" charset="0"/>
              </a:rPr>
              <a:t>age</a:t>
            </a:r>
          </a:p>
        </p:txBody>
      </p:sp>
    </p:spTree>
    <p:extLst>
      <p:ext uri="{BB962C8B-B14F-4D97-AF65-F5344CB8AC3E}">
        <p14:creationId xmlns:p14="http://schemas.microsoft.com/office/powerpoint/2010/main" val="345708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66058" y="740229"/>
            <a:ext cx="6146800" cy="4557486"/>
          </a:xfrm>
          <a:prstGeom prst="ellipse">
            <a:avLst/>
          </a:prstGeom>
          <a:solidFill>
            <a:srgbClr val="E830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Franklin Gothic Book" panose="020B0503020102020204" pitchFamily="34" charset="0"/>
              </a:rPr>
              <a:t>Obesity during pregnancy</a:t>
            </a:r>
          </a:p>
          <a:p>
            <a:pPr algn="ctr"/>
            <a:endParaRPr lang="en-US" sz="1200" dirty="0">
              <a:latin typeface="Franklin Gothic Book" panose="020B05030201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Franklin Gothic Book" panose="020B0503020102020204" pitchFamily="34" charset="0"/>
              </a:rPr>
              <a:t>Hypertension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Franklin Gothic Book" panose="020B0503020102020204" pitchFamily="34" charset="0"/>
              </a:rPr>
              <a:t>P</a:t>
            </a:r>
            <a:r>
              <a:rPr lang="en-US" sz="2400" dirty="0" smtClean="0">
                <a:latin typeface="Franklin Gothic Book" panose="020B0503020102020204" pitchFamily="34" charset="0"/>
              </a:rPr>
              <a:t>re-eclampsia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Franklin Gothic Book" panose="020B0503020102020204" pitchFamily="34" charset="0"/>
              </a:rPr>
              <a:t>G</a:t>
            </a:r>
            <a:r>
              <a:rPr lang="en-US" sz="2400" dirty="0" smtClean="0">
                <a:latin typeface="Franklin Gothic Book" panose="020B0503020102020204" pitchFamily="34" charset="0"/>
              </a:rPr>
              <a:t>estational diabetes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400" dirty="0" smtClean="0">
              <a:latin typeface="Franklin Gothic Book" panose="020B05030201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Franklin Gothic Book" panose="020B0503020102020204" pitchFamily="34" charset="0"/>
              </a:rPr>
              <a:t>Stillbirth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Franklin Gothic Book" panose="020B0503020102020204" pitchFamily="34" charset="0"/>
              </a:rPr>
              <a:t>Cesarean delivery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Franklin Gothic Book" panose="020B0503020102020204" pitchFamily="34" charset="0"/>
              </a:rPr>
              <a:t>L</a:t>
            </a:r>
            <a:r>
              <a:rPr lang="en-US" sz="2400" dirty="0" smtClean="0">
                <a:latin typeface="Franklin Gothic Book" panose="020B0503020102020204" pitchFamily="34" charset="0"/>
              </a:rPr>
              <a:t>arge </a:t>
            </a:r>
            <a:r>
              <a:rPr lang="en-US" sz="2400" dirty="0">
                <a:latin typeface="Franklin Gothic Book" panose="020B0503020102020204" pitchFamily="34" charset="0"/>
              </a:rPr>
              <a:t>for gestational </a:t>
            </a:r>
            <a:r>
              <a:rPr lang="en-US" sz="2400" dirty="0" smtClean="0">
                <a:latin typeface="Franklin Gothic Book" panose="020B0503020102020204" pitchFamily="34" charset="0"/>
              </a:rPr>
              <a:t>age</a:t>
            </a:r>
          </a:p>
        </p:txBody>
      </p:sp>
      <p:sp>
        <p:nvSpPr>
          <p:cNvPr id="5" name="Oval 4"/>
          <p:cNvSpPr/>
          <p:nvPr/>
        </p:nvSpPr>
        <p:spPr>
          <a:xfrm>
            <a:off x="5508172" y="740229"/>
            <a:ext cx="6146800" cy="4557486"/>
          </a:xfrm>
          <a:prstGeom prst="ellipse">
            <a:avLst/>
          </a:prstGeom>
          <a:solidFill>
            <a:srgbClr val="4267B2">
              <a:alpha val="6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Franklin Gothic Book" panose="020B0503020102020204" pitchFamily="34" charset="0"/>
              </a:rPr>
              <a:t>HIV and ART during pregnancy</a:t>
            </a:r>
          </a:p>
          <a:p>
            <a:pPr algn="ctr"/>
            <a:endParaRPr lang="en-US" sz="1200" dirty="0">
              <a:latin typeface="Franklin Gothic Book" panose="020B05030201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Franklin Gothic Book" panose="020B05030201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    cardio-metabolic  </a:t>
            </a:r>
            <a:r>
              <a:rPr lang="en-US" sz="2400" dirty="0" smtClean="0">
                <a:latin typeface="Franklin Gothic Book" panose="020B0503020102020204" pitchFamily="34" charset="0"/>
              </a:rPr>
              <a:t> </a:t>
            </a:r>
            <a:endParaRPr lang="en-US" sz="2400" dirty="0">
              <a:latin typeface="Franklin Gothic Book" panose="020B05030201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Franklin Gothic Book" panose="020B0503020102020204" pitchFamily="34" charset="0"/>
              </a:rPr>
              <a:t>DTG :    </a:t>
            </a:r>
            <a:r>
              <a:rPr lang="en-US" sz="24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 weight gain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400" dirty="0" smtClean="0">
              <a:latin typeface="Franklin Gothic Book" panose="020B05030201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Franklin Gothic Book" panose="020B0503020102020204" pitchFamily="34" charset="0"/>
              </a:rPr>
              <a:t>Preterm birth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Franklin Gothic Book" panose="020B0503020102020204" pitchFamily="34" charset="0"/>
              </a:rPr>
              <a:t>Small for gestational age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Franklin Gothic Book" panose="020B0503020102020204" pitchFamily="34" charset="0"/>
              </a:rPr>
              <a:t>Low birthweight </a:t>
            </a:r>
            <a:endParaRPr lang="en-US" dirty="0" smtClean="0">
              <a:latin typeface="Franklin Gothic Book" panose="020B050302010202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 rot="10800000">
            <a:off x="7250993" y="2185261"/>
            <a:ext cx="327678" cy="294883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0800000">
            <a:off x="7933473" y="2553925"/>
            <a:ext cx="327678" cy="294883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5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66058" y="740229"/>
            <a:ext cx="6146800" cy="4557486"/>
          </a:xfrm>
          <a:prstGeom prst="ellipse">
            <a:avLst/>
          </a:prstGeom>
          <a:solidFill>
            <a:srgbClr val="E830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Franklin Gothic Book" panose="020B0503020102020204" pitchFamily="34" charset="0"/>
              </a:rPr>
              <a:t>Obesity during pregnancy</a:t>
            </a:r>
          </a:p>
          <a:p>
            <a:pPr algn="ctr"/>
            <a:endParaRPr lang="en-US" sz="1200" dirty="0">
              <a:latin typeface="Franklin Gothic Book" panose="020B05030201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Franklin Gothic Book" panose="020B0503020102020204" pitchFamily="34" charset="0"/>
              </a:rPr>
              <a:t>Hypertension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Franklin Gothic Book" panose="020B0503020102020204" pitchFamily="34" charset="0"/>
              </a:rPr>
              <a:t>P</a:t>
            </a:r>
            <a:r>
              <a:rPr lang="en-US" sz="2400" dirty="0" smtClean="0">
                <a:latin typeface="Franklin Gothic Book" panose="020B0503020102020204" pitchFamily="34" charset="0"/>
              </a:rPr>
              <a:t>re-eclampsia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Franklin Gothic Book" panose="020B0503020102020204" pitchFamily="34" charset="0"/>
              </a:rPr>
              <a:t>G</a:t>
            </a:r>
            <a:r>
              <a:rPr lang="en-US" sz="2400" dirty="0" smtClean="0">
                <a:latin typeface="Franklin Gothic Book" panose="020B0503020102020204" pitchFamily="34" charset="0"/>
              </a:rPr>
              <a:t>estational diabetes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400" dirty="0" smtClean="0">
              <a:latin typeface="Franklin Gothic Book" panose="020B05030201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Franklin Gothic Book" panose="020B0503020102020204" pitchFamily="34" charset="0"/>
              </a:rPr>
              <a:t>Stillbirth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Franklin Gothic Book" panose="020B0503020102020204" pitchFamily="34" charset="0"/>
              </a:rPr>
              <a:t>Cesarean delivery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Franklin Gothic Book" panose="020B0503020102020204" pitchFamily="34" charset="0"/>
              </a:rPr>
              <a:t>L</a:t>
            </a:r>
            <a:r>
              <a:rPr lang="en-US" sz="2400" dirty="0" smtClean="0">
                <a:latin typeface="Franklin Gothic Book" panose="020B0503020102020204" pitchFamily="34" charset="0"/>
              </a:rPr>
              <a:t>arge </a:t>
            </a:r>
            <a:r>
              <a:rPr lang="en-US" sz="2400" dirty="0">
                <a:latin typeface="Franklin Gothic Book" panose="020B0503020102020204" pitchFamily="34" charset="0"/>
              </a:rPr>
              <a:t>for gestational </a:t>
            </a:r>
            <a:r>
              <a:rPr lang="en-US" sz="2400" dirty="0" smtClean="0">
                <a:latin typeface="Franklin Gothic Book" panose="020B0503020102020204" pitchFamily="34" charset="0"/>
              </a:rPr>
              <a:t>age</a:t>
            </a:r>
          </a:p>
        </p:txBody>
      </p:sp>
      <p:sp>
        <p:nvSpPr>
          <p:cNvPr id="4" name="Oval 3"/>
          <p:cNvSpPr/>
          <p:nvPr/>
        </p:nvSpPr>
        <p:spPr>
          <a:xfrm>
            <a:off x="5508172" y="740229"/>
            <a:ext cx="6146800" cy="4557486"/>
          </a:xfrm>
          <a:prstGeom prst="ellipse">
            <a:avLst/>
          </a:prstGeom>
          <a:solidFill>
            <a:srgbClr val="4267B2">
              <a:alpha val="6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Franklin Gothic Book" panose="020B0503020102020204" pitchFamily="34" charset="0"/>
              </a:rPr>
              <a:t>HIV and ART during pregnancy</a:t>
            </a:r>
          </a:p>
          <a:p>
            <a:pPr algn="ctr"/>
            <a:endParaRPr lang="en-US" sz="1200" dirty="0">
              <a:latin typeface="Franklin Gothic Book" panose="020B05030201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Franklin Gothic Book" panose="020B05030201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    cardio-metabolic  </a:t>
            </a:r>
            <a:r>
              <a:rPr lang="en-US" sz="2400" dirty="0" smtClean="0">
                <a:latin typeface="Franklin Gothic Book" panose="020B0503020102020204" pitchFamily="34" charset="0"/>
              </a:rPr>
              <a:t> </a:t>
            </a:r>
            <a:endParaRPr lang="en-US" sz="2400" dirty="0">
              <a:latin typeface="Franklin Gothic Book" panose="020B05030201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Franklin Gothic Book" panose="020B0503020102020204" pitchFamily="34" charset="0"/>
              </a:rPr>
              <a:t>DTG :    </a:t>
            </a:r>
            <a:r>
              <a:rPr lang="en-US" sz="24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 weight gain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400" dirty="0" smtClean="0">
              <a:latin typeface="Franklin Gothic Book" panose="020B05030201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Franklin Gothic Book" panose="020B0503020102020204" pitchFamily="34" charset="0"/>
              </a:rPr>
              <a:t>Preterm birth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Franklin Gothic Book" panose="020B0503020102020204" pitchFamily="34" charset="0"/>
              </a:rPr>
              <a:t>Small for gestational age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Franklin Gothic Book" panose="020B0503020102020204" pitchFamily="34" charset="0"/>
              </a:rPr>
              <a:t>Low birthweight </a:t>
            </a:r>
            <a:endParaRPr lang="en-US" dirty="0" smtClean="0">
              <a:latin typeface="Franklin Gothic Book" panose="020B0503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47657" y="2511140"/>
            <a:ext cx="638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7486" y="5297715"/>
            <a:ext cx="8447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Franklin Gothic Book" panose="020B0503020102020204" pitchFamily="34" charset="0"/>
              </a:rPr>
              <a:t>What is the dual impact of obesity and HIV </a:t>
            </a:r>
          </a:p>
          <a:p>
            <a:pPr algn="ctr"/>
            <a:r>
              <a:rPr lang="en-US" sz="2400" b="1" dirty="0" smtClean="0">
                <a:latin typeface="Franklin Gothic Book" panose="020B0503020102020204" pitchFamily="34" charset="0"/>
              </a:rPr>
              <a:t>on pregnancy outcomes? </a:t>
            </a:r>
            <a:endParaRPr lang="en-US" sz="2400" b="1" dirty="0">
              <a:latin typeface="Franklin Gothic Book" panose="020B050302010202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 rot="10800000">
            <a:off x="7250993" y="2185261"/>
            <a:ext cx="327678" cy="294883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0800000">
            <a:off x="7933473" y="2553925"/>
            <a:ext cx="327678" cy="294883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South Africa: high dual burden of HIV and obesity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3724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Setting</a:t>
            </a:r>
            <a:r>
              <a:rPr lang="en-US" dirty="0" smtClean="0"/>
              <a:t>: Guguletu, South Africa</a:t>
            </a:r>
          </a:p>
          <a:p>
            <a:pPr lvl="1"/>
            <a:r>
              <a:rPr lang="en-US" dirty="0" smtClean="0"/>
              <a:t>30% of pregnant women living with HIV</a:t>
            </a:r>
          </a:p>
          <a:p>
            <a:pPr lvl="1"/>
            <a:r>
              <a:rPr lang="en-US" dirty="0" smtClean="0"/>
              <a:t>40% of pregnant women obese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Design</a:t>
            </a:r>
            <a:r>
              <a:rPr lang="en-US" dirty="0" smtClean="0"/>
              <a:t>: secondary analysis of the MCH-ART trial (HIV+) and HU2 (HIV-) comparator cohort</a:t>
            </a:r>
            <a:endParaRPr lang="en-US" dirty="0"/>
          </a:p>
        </p:txBody>
      </p:sp>
      <p:pic>
        <p:nvPicPr>
          <p:cNvPr id="1026" name="Picture 2" descr="http://3.bp.blogspot.com/-kHXcLf5l1bY/U4JGB4d3kLI/AAAAAAAAAWw/oJt4kjH1Nzk/s1600/south-africa-provinces-africa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379" y="1600202"/>
            <a:ext cx="4373748" cy="381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086600" y="5050971"/>
            <a:ext cx="794084" cy="2790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0496723">
            <a:off x="6425942" y="5225270"/>
            <a:ext cx="632861" cy="2786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population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Singleton</a:t>
            </a:r>
            <a:r>
              <a:rPr lang="en-US" dirty="0"/>
              <a:t>, live births (n=877)</a:t>
            </a:r>
          </a:p>
          <a:p>
            <a:pPr lvl="1"/>
            <a:r>
              <a:rPr lang="en-US" dirty="0"/>
              <a:t>464 </a:t>
            </a:r>
            <a:r>
              <a:rPr lang="en-US" dirty="0" smtClean="0"/>
              <a:t>women living without HIV </a:t>
            </a:r>
            <a:endParaRPr lang="en-US" dirty="0"/>
          </a:p>
          <a:p>
            <a:pPr lvl="1"/>
            <a:r>
              <a:rPr lang="en-US" dirty="0"/>
              <a:t>413 </a:t>
            </a:r>
            <a:r>
              <a:rPr lang="en-US" dirty="0" smtClean="0"/>
              <a:t>women living with HIV </a:t>
            </a:r>
            <a:endParaRPr lang="en-US" dirty="0"/>
          </a:p>
          <a:p>
            <a:pPr lvl="2"/>
            <a:r>
              <a:rPr lang="en-US" dirty="0"/>
              <a:t>Tenofovir + </a:t>
            </a:r>
            <a:r>
              <a:rPr lang="en-US" dirty="0" err="1"/>
              <a:t>emtricitabine</a:t>
            </a:r>
            <a:r>
              <a:rPr lang="en-US" dirty="0"/>
              <a:t>/ lamivudine  + efavirenz </a:t>
            </a:r>
            <a:endParaRPr lang="en-US" dirty="0" smtClean="0"/>
          </a:p>
          <a:p>
            <a:pPr lvl="2"/>
            <a:r>
              <a:rPr lang="en-US" dirty="0" smtClean="0"/>
              <a:t>96% initiating ART during index pregnancy</a:t>
            </a:r>
            <a:endParaRPr lang="en-US" dirty="0"/>
          </a:p>
          <a:p>
            <a:r>
              <a:rPr lang="en-US" dirty="0" smtClean="0"/>
              <a:t>Women enrolled at entry into antenatal care</a:t>
            </a:r>
          </a:p>
          <a:p>
            <a:r>
              <a:rPr lang="en-US" dirty="0" smtClean="0"/>
              <a:t>Followed through 12 months postpartum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28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642334"/>
              </p:ext>
            </p:extLst>
          </p:nvPr>
        </p:nvGraphicFramePr>
        <p:xfrm>
          <a:off x="914661" y="1122528"/>
          <a:ext cx="106902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94579" y="1501254"/>
            <a:ext cx="1351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Cesarean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section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6029" y="2996815"/>
            <a:ext cx="1498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LBW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&lt;2500 grams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4853" y="4408127"/>
            <a:ext cx="14989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SGA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&lt;10</a:t>
            </a:r>
            <a:r>
              <a:rPr lang="en-US" sz="1600" baseline="300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th</a:t>
            </a:r>
            <a:r>
              <a:rPr lang="en-US" sz="16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percentile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399" y="2406528"/>
            <a:ext cx="41443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Pre-pregnancy</a:t>
            </a:r>
            <a:endParaRPr lang="en-US" sz="2400" b="1" dirty="0"/>
          </a:p>
          <a:p>
            <a:pPr algn="ctr"/>
            <a:r>
              <a:rPr lang="en-US" sz="2400" b="1" dirty="0"/>
              <a:t>Body Mass Index (BMI</a:t>
            </a:r>
            <a:r>
              <a:rPr lang="en-US" sz="2400" b="1" dirty="0" smtClean="0"/>
              <a:t>)</a:t>
            </a:r>
          </a:p>
          <a:p>
            <a:pPr algn="ctr"/>
            <a:endParaRPr lang="en-US" sz="2400" b="1" dirty="0"/>
          </a:p>
          <a:p>
            <a:pPr lvl="1"/>
            <a:r>
              <a:rPr lang="en-US" sz="2000" dirty="0"/>
              <a:t>Normal (18.5 - &lt;25; reference</a:t>
            </a:r>
            <a:r>
              <a:rPr lang="en-US" sz="2000" i="1" dirty="0"/>
              <a:t>)</a:t>
            </a:r>
          </a:p>
          <a:p>
            <a:pPr lvl="1"/>
            <a:r>
              <a:rPr lang="en-US" sz="2000" dirty="0"/>
              <a:t>Underweight (&lt;18.5)</a:t>
            </a:r>
          </a:p>
          <a:p>
            <a:pPr lvl="1"/>
            <a:r>
              <a:rPr lang="en-US" sz="2000" dirty="0"/>
              <a:t>Overweight (25 - &lt;30)</a:t>
            </a:r>
          </a:p>
          <a:p>
            <a:pPr lvl="1"/>
            <a:r>
              <a:rPr lang="en-US" sz="2000" dirty="0"/>
              <a:t>Obese (≥ 30)</a:t>
            </a:r>
            <a:endParaRPr lang="en-US" sz="2000" b="1" dirty="0"/>
          </a:p>
          <a:p>
            <a:pPr algn="ctr"/>
            <a:endParaRPr lang="en-US" sz="2400" b="1" dirty="0"/>
          </a:p>
        </p:txBody>
      </p:sp>
      <p:sp>
        <p:nvSpPr>
          <p:cNvPr id="9" name="Right Arrow 8"/>
          <p:cNvSpPr/>
          <p:nvPr/>
        </p:nvSpPr>
        <p:spPr>
          <a:xfrm>
            <a:off x="3884943" y="2879618"/>
            <a:ext cx="941696" cy="23439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69050" y="217656"/>
            <a:ext cx="111358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8303B"/>
                </a:solidFill>
                <a:latin typeface="Franklin Gothic Book" panose="020B0503020102020204" pitchFamily="34" charset="0"/>
              </a:rPr>
              <a:t>Do associations between pre-pregnancy BMI and pregnancy outcomes differ by HIV status? </a:t>
            </a:r>
          </a:p>
        </p:txBody>
      </p:sp>
    </p:spTree>
    <p:extLst>
      <p:ext uri="{BB962C8B-B14F-4D97-AF65-F5344CB8AC3E}">
        <p14:creationId xmlns:p14="http://schemas.microsoft.com/office/powerpoint/2010/main" val="96414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17602</TotalTime>
  <Words>2167</Words>
  <Application>Microsoft Office PowerPoint</Application>
  <PresentationFormat>Widescreen</PresentationFormat>
  <Paragraphs>482</Paragraphs>
  <Slides>31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Franklin Gothic Book</vt:lpstr>
      <vt:lpstr>Raleway</vt:lpstr>
      <vt:lpstr>Times New Roman</vt:lpstr>
      <vt:lpstr>Wingdings</vt:lpstr>
      <vt:lpstr>AIDS 2016_Template</vt:lpstr>
      <vt:lpstr>Dual epidemics: the impact of HIV and obesity on pregnancy outcomes among women in South Africa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South Africa: high dual burden of HIV and obesity</vt:lpstr>
      <vt:lpstr>Study population </vt:lpstr>
      <vt:lpstr>PowerPoint Presentation</vt:lpstr>
      <vt:lpstr>PowerPoint Presentation</vt:lpstr>
      <vt:lpstr>PowerPoint Presentation</vt:lpstr>
      <vt:lpstr>Results</vt:lpstr>
      <vt:lpstr>Results</vt:lpstr>
      <vt:lpstr>Results</vt:lpstr>
      <vt:lpstr>Pregnancy outcomes by HIV status</vt:lpstr>
      <vt:lpstr>Pregnancy outcomes by HIV status</vt:lpstr>
      <vt:lpstr>Pregnancy outcomes by HIV status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Limitations and Next Steps</vt:lpstr>
      <vt:lpstr>PowerPoint Presentation</vt:lpstr>
      <vt:lpstr>Acknowledgements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Bengtson, Angie</cp:lastModifiedBy>
  <cp:revision>226</cp:revision>
  <cp:lastPrinted>2017-01-16T15:31:13Z</cp:lastPrinted>
  <dcterms:created xsi:type="dcterms:W3CDTF">2017-01-13T09:09:35Z</dcterms:created>
  <dcterms:modified xsi:type="dcterms:W3CDTF">2019-07-23T14:25:54Z</dcterms:modified>
</cp:coreProperties>
</file>